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0"/>
  </p:notesMasterIdLst>
  <p:sldIdLst>
    <p:sldId id="257" r:id="rId2"/>
    <p:sldId id="267" r:id="rId3"/>
    <p:sldId id="258" r:id="rId4"/>
    <p:sldId id="259" r:id="rId5"/>
    <p:sldId id="275" r:id="rId6"/>
    <p:sldId id="261" r:id="rId7"/>
    <p:sldId id="262" r:id="rId8"/>
    <p:sldId id="263" r:id="rId9"/>
    <p:sldId id="264" r:id="rId10"/>
    <p:sldId id="265" r:id="rId11"/>
    <p:sldId id="276" r:id="rId12"/>
    <p:sldId id="277" r:id="rId13"/>
    <p:sldId id="268" r:id="rId14"/>
    <p:sldId id="269" r:id="rId15"/>
    <p:sldId id="271" r:id="rId16"/>
    <p:sldId id="272" r:id="rId17"/>
    <p:sldId id="273" r:id="rId18"/>
    <p:sldId id="274"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8" d="100"/>
          <a:sy n="78" d="100"/>
        </p:scale>
        <p:origin x="1522" y="67"/>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30F816-C153-46C6-8781-A37B8227A3EF}" type="doc">
      <dgm:prSet loTypeId="urn:microsoft.com/office/officeart/2005/8/layout/cycle7" loCatId="cycle" qsTypeId="urn:microsoft.com/office/officeart/2005/8/quickstyle/simple3" qsCatId="simple" csTypeId="urn:microsoft.com/office/officeart/2005/8/colors/colorful4" csCatId="colorful" phldr="1"/>
      <dgm:spPr/>
      <dgm:t>
        <a:bodyPr/>
        <a:lstStyle/>
        <a:p>
          <a:endParaRPr lang="en-US"/>
        </a:p>
      </dgm:t>
    </dgm:pt>
    <dgm:pt modelId="{0450E355-5EB5-47E3-823A-48427A756DD4}">
      <dgm:prSet phldrT="[Text]"/>
      <dgm:spPr/>
      <dgm:t>
        <a:bodyPr/>
        <a:lstStyle/>
        <a:p>
          <a:r>
            <a:rPr lang="en-US" dirty="0"/>
            <a:t>Political and Regulatory</a:t>
          </a:r>
        </a:p>
      </dgm:t>
    </dgm:pt>
    <dgm:pt modelId="{88531358-4E29-40B4-A690-C031352655C1}" type="parTrans" cxnId="{ED55F8AF-2462-4D03-A2EE-AA5DCEDB0F5D}">
      <dgm:prSet/>
      <dgm:spPr/>
      <dgm:t>
        <a:bodyPr/>
        <a:lstStyle/>
        <a:p>
          <a:endParaRPr lang="en-US"/>
        </a:p>
      </dgm:t>
    </dgm:pt>
    <dgm:pt modelId="{025FC1E5-8867-40A0-949F-1CED69EF37DE}" type="sibTrans" cxnId="{ED55F8AF-2462-4D03-A2EE-AA5DCEDB0F5D}">
      <dgm:prSet/>
      <dgm:spPr/>
      <dgm:t>
        <a:bodyPr/>
        <a:lstStyle/>
        <a:p>
          <a:endParaRPr lang="en-US"/>
        </a:p>
      </dgm:t>
    </dgm:pt>
    <dgm:pt modelId="{795A8B4B-E456-4F87-BA89-7E18D8DF06D9}">
      <dgm:prSet phldrT="[Text]"/>
      <dgm:spPr/>
      <dgm:t>
        <a:bodyPr/>
        <a:lstStyle/>
        <a:p>
          <a:r>
            <a:rPr lang="en-US" dirty="0"/>
            <a:t>Business and Innovation</a:t>
          </a:r>
        </a:p>
      </dgm:t>
    </dgm:pt>
    <dgm:pt modelId="{AED8AE4B-BCB0-471E-95E9-95EF2709E79A}" type="parTrans" cxnId="{4A315A87-B4C8-4775-BF0B-B8D19A40D0D1}">
      <dgm:prSet/>
      <dgm:spPr/>
      <dgm:t>
        <a:bodyPr/>
        <a:lstStyle/>
        <a:p>
          <a:endParaRPr lang="en-US"/>
        </a:p>
      </dgm:t>
    </dgm:pt>
    <dgm:pt modelId="{6B39B8D6-A28C-4B3D-80EB-54C6476F3A50}" type="sibTrans" cxnId="{4A315A87-B4C8-4775-BF0B-B8D19A40D0D1}">
      <dgm:prSet/>
      <dgm:spPr/>
      <dgm:t>
        <a:bodyPr/>
        <a:lstStyle/>
        <a:p>
          <a:endParaRPr lang="en-US"/>
        </a:p>
      </dgm:t>
    </dgm:pt>
    <dgm:pt modelId="{B65C67D9-6BF9-4766-9B79-AE0B725E435E}" type="pres">
      <dgm:prSet presAssocID="{6330F816-C153-46C6-8781-A37B8227A3EF}" presName="Name0" presStyleCnt="0">
        <dgm:presLayoutVars>
          <dgm:dir/>
          <dgm:resizeHandles val="exact"/>
        </dgm:presLayoutVars>
      </dgm:prSet>
      <dgm:spPr/>
    </dgm:pt>
    <dgm:pt modelId="{C4008393-25E6-40EF-A631-978B2CC1C296}" type="pres">
      <dgm:prSet presAssocID="{0450E355-5EB5-47E3-823A-48427A756DD4}" presName="node" presStyleLbl="node1" presStyleIdx="0" presStyleCnt="2" custRadScaleRad="120650" custRadScaleInc="156">
        <dgm:presLayoutVars>
          <dgm:bulletEnabled val="1"/>
        </dgm:presLayoutVars>
      </dgm:prSet>
      <dgm:spPr/>
    </dgm:pt>
    <dgm:pt modelId="{7A44BEC2-DDAD-43CE-9C2D-1E42ED47AA3A}" type="pres">
      <dgm:prSet presAssocID="{025FC1E5-8867-40A0-949F-1CED69EF37DE}" presName="sibTrans" presStyleLbl="sibTrans2D1" presStyleIdx="0" presStyleCnt="2"/>
      <dgm:spPr/>
    </dgm:pt>
    <dgm:pt modelId="{C122BC6C-B4E8-4B67-A04F-911EE1F09FA2}" type="pres">
      <dgm:prSet presAssocID="{025FC1E5-8867-40A0-949F-1CED69EF37DE}" presName="connectorText" presStyleLbl="sibTrans2D1" presStyleIdx="0" presStyleCnt="2"/>
      <dgm:spPr/>
    </dgm:pt>
    <dgm:pt modelId="{B972C574-38A6-461D-82A4-D17020625C69}" type="pres">
      <dgm:prSet presAssocID="{795A8B4B-E456-4F87-BA89-7E18D8DF06D9}" presName="node" presStyleLbl="node1" presStyleIdx="1" presStyleCnt="2">
        <dgm:presLayoutVars>
          <dgm:bulletEnabled val="1"/>
        </dgm:presLayoutVars>
      </dgm:prSet>
      <dgm:spPr/>
    </dgm:pt>
    <dgm:pt modelId="{169A8481-A135-4ED2-8FC5-90540ED70B59}" type="pres">
      <dgm:prSet presAssocID="{6B39B8D6-A28C-4B3D-80EB-54C6476F3A50}" presName="sibTrans" presStyleLbl="sibTrans2D1" presStyleIdx="1" presStyleCnt="2"/>
      <dgm:spPr/>
    </dgm:pt>
    <dgm:pt modelId="{05FF5ADC-5A2F-49EE-90FC-ECB3C9B9F552}" type="pres">
      <dgm:prSet presAssocID="{6B39B8D6-A28C-4B3D-80EB-54C6476F3A50}" presName="connectorText" presStyleLbl="sibTrans2D1" presStyleIdx="1" presStyleCnt="2"/>
      <dgm:spPr/>
    </dgm:pt>
  </dgm:ptLst>
  <dgm:cxnLst>
    <dgm:cxn modelId="{87527812-AF92-45BD-B730-7D75BA9EF9F6}" type="presOf" srcId="{025FC1E5-8867-40A0-949F-1CED69EF37DE}" destId="{7A44BEC2-DDAD-43CE-9C2D-1E42ED47AA3A}" srcOrd="0" destOrd="0" presId="urn:microsoft.com/office/officeart/2005/8/layout/cycle7"/>
    <dgm:cxn modelId="{A2F52068-786C-4118-B901-B7FB377D018F}" type="presOf" srcId="{6B39B8D6-A28C-4B3D-80EB-54C6476F3A50}" destId="{169A8481-A135-4ED2-8FC5-90540ED70B59}" srcOrd="0" destOrd="0" presId="urn:microsoft.com/office/officeart/2005/8/layout/cycle7"/>
    <dgm:cxn modelId="{DC4DF248-8635-4AC6-8079-74D880AF2EE7}" type="presOf" srcId="{795A8B4B-E456-4F87-BA89-7E18D8DF06D9}" destId="{B972C574-38A6-461D-82A4-D17020625C69}" srcOrd="0" destOrd="0" presId="urn:microsoft.com/office/officeart/2005/8/layout/cycle7"/>
    <dgm:cxn modelId="{323F1A51-A833-473D-8CE0-58B4278C942C}" type="presOf" srcId="{0450E355-5EB5-47E3-823A-48427A756DD4}" destId="{C4008393-25E6-40EF-A631-978B2CC1C296}" srcOrd="0" destOrd="0" presId="urn:microsoft.com/office/officeart/2005/8/layout/cycle7"/>
    <dgm:cxn modelId="{5BEAD978-36EF-41DB-A01D-0D99A19E278C}" type="presOf" srcId="{6B39B8D6-A28C-4B3D-80EB-54C6476F3A50}" destId="{05FF5ADC-5A2F-49EE-90FC-ECB3C9B9F552}" srcOrd="1" destOrd="0" presId="urn:microsoft.com/office/officeart/2005/8/layout/cycle7"/>
    <dgm:cxn modelId="{4A315A87-B4C8-4775-BF0B-B8D19A40D0D1}" srcId="{6330F816-C153-46C6-8781-A37B8227A3EF}" destId="{795A8B4B-E456-4F87-BA89-7E18D8DF06D9}" srcOrd="1" destOrd="0" parTransId="{AED8AE4B-BCB0-471E-95E9-95EF2709E79A}" sibTransId="{6B39B8D6-A28C-4B3D-80EB-54C6476F3A50}"/>
    <dgm:cxn modelId="{ED55F8AF-2462-4D03-A2EE-AA5DCEDB0F5D}" srcId="{6330F816-C153-46C6-8781-A37B8227A3EF}" destId="{0450E355-5EB5-47E3-823A-48427A756DD4}" srcOrd="0" destOrd="0" parTransId="{88531358-4E29-40B4-A690-C031352655C1}" sibTransId="{025FC1E5-8867-40A0-949F-1CED69EF37DE}"/>
    <dgm:cxn modelId="{13A06BED-204D-452B-B705-0C84347B687E}" type="presOf" srcId="{6330F816-C153-46C6-8781-A37B8227A3EF}" destId="{B65C67D9-6BF9-4766-9B79-AE0B725E435E}" srcOrd="0" destOrd="0" presId="urn:microsoft.com/office/officeart/2005/8/layout/cycle7"/>
    <dgm:cxn modelId="{58D9F8F6-028B-40AE-AD59-11A9B8404A48}" type="presOf" srcId="{025FC1E5-8867-40A0-949F-1CED69EF37DE}" destId="{C122BC6C-B4E8-4B67-A04F-911EE1F09FA2}" srcOrd="1" destOrd="0" presId="urn:microsoft.com/office/officeart/2005/8/layout/cycle7"/>
    <dgm:cxn modelId="{0FD0892C-DA9C-4E43-83B8-8F284E3A794A}" type="presParOf" srcId="{B65C67D9-6BF9-4766-9B79-AE0B725E435E}" destId="{C4008393-25E6-40EF-A631-978B2CC1C296}" srcOrd="0" destOrd="0" presId="urn:microsoft.com/office/officeart/2005/8/layout/cycle7"/>
    <dgm:cxn modelId="{30648C38-D207-4488-B5A5-3A9EAA361413}" type="presParOf" srcId="{B65C67D9-6BF9-4766-9B79-AE0B725E435E}" destId="{7A44BEC2-DDAD-43CE-9C2D-1E42ED47AA3A}" srcOrd="1" destOrd="0" presId="urn:microsoft.com/office/officeart/2005/8/layout/cycle7"/>
    <dgm:cxn modelId="{6FDD7069-1F8C-4723-B146-923BC723B509}" type="presParOf" srcId="{7A44BEC2-DDAD-43CE-9C2D-1E42ED47AA3A}" destId="{C122BC6C-B4E8-4B67-A04F-911EE1F09FA2}" srcOrd="0" destOrd="0" presId="urn:microsoft.com/office/officeart/2005/8/layout/cycle7"/>
    <dgm:cxn modelId="{AE4C4A7F-8CB6-4E1D-A934-753F4E60489C}" type="presParOf" srcId="{B65C67D9-6BF9-4766-9B79-AE0B725E435E}" destId="{B972C574-38A6-461D-82A4-D17020625C69}" srcOrd="2" destOrd="0" presId="urn:microsoft.com/office/officeart/2005/8/layout/cycle7"/>
    <dgm:cxn modelId="{5D08E4D1-04E2-401E-B114-FB291C3538E1}" type="presParOf" srcId="{B65C67D9-6BF9-4766-9B79-AE0B725E435E}" destId="{169A8481-A135-4ED2-8FC5-90540ED70B59}" srcOrd="3" destOrd="0" presId="urn:microsoft.com/office/officeart/2005/8/layout/cycle7"/>
    <dgm:cxn modelId="{C1E1D08E-A14D-46DB-9B0A-8E8EF57C93A1}" type="presParOf" srcId="{169A8481-A135-4ED2-8FC5-90540ED70B59}" destId="{05FF5ADC-5A2F-49EE-90FC-ECB3C9B9F552}" srcOrd="0" destOrd="0" presId="urn:microsoft.com/office/officeart/2005/8/layout/cycle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330F816-C153-46C6-8781-A37B8227A3EF}" type="doc">
      <dgm:prSet loTypeId="urn:microsoft.com/office/officeart/2005/8/layout/cycle7" loCatId="cycle" qsTypeId="urn:microsoft.com/office/officeart/2005/8/quickstyle/simple3" qsCatId="simple" csTypeId="urn:microsoft.com/office/officeart/2005/8/colors/colorful4" csCatId="colorful" phldr="1"/>
      <dgm:spPr/>
      <dgm:t>
        <a:bodyPr/>
        <a:lstStyle/>
        <a:p>
          <a:endParaRPr lang="en-US"/>
        </a:p>
      </dgm:t>
    </dgm:pt>
    <dgm:pt modelId="{0450E355-5EB5-47E3-823A-48427A756DD4}">
      <dgm:prSet phldrT="[Text]"/>
      <dgm:spPr/>
      <dgm:t>
        <a:bodyPr/>
        <a:lstStyle/>
        <a:p>
          <a:r>
            <a:rPr lang="en-US" dirty="0"/>
            <a:t>Infrastructure</a:t>
          </a:r>
        </a:p>
      </dgm:t>
    </dgm:pt>
    <dgm:pt modelId="{88531358-4E29-40B4-A690-C031352655C1}" type="parTrans" cxnId="{ED55F8AF-2462-4D03-A2EE-AA5DCEDB0F5D}">
      <dgm:prSet/>
      <dgm:spPr/>
      <dgm:t>
        <a:bodyPr/>
        <a:lstStyle/>
        <a:p>
          <a:endParaRPr lang="en-US"/>
        </a:p>
      </dgm:t>
    </dgm:pt>
    <dgm:pt modelId="{025FC1E5-8867-40A0-949F-1CED69EF37DE}" type="sibTrans" cxnId="{ED55F8AF-2462-4D03-A2EE-AA5DCEDB0F5D}">
      <dgm:prSet/>
      <dgm:spPr/>
      <dgm:t>
        <a:bodyPr/>
        <a:lstStyle/>
        <a:p>
          <a:endParaRPr lang="en-US"/>
        </a:p>
      </dgm:t>
    </dgm:pt>
    <dgm:pt modelId="{2605BC65-16C7-47E7-9871-1906ABC8AEB3}">
      <dgm:prSet phldrT="[Text]"/>
      <dgm:spPr/>
      <dgm:t>
        <a:bodyPr/>
        <a:lstStyle/>
        <a:p>
          <a:r>
            <a:rPr lang="en-US" dirty="0"/>
            <a:t>Skills</a:t>
          </a:r>
        </a:p>
      </dgm:t>
    </dgm:pt>
    <dgm:pt modelId="{92BE909E-66A6-4593-A009-E8C0F5C19DAA}" type="parTrans" cxnId="{0B60D66E-4245-411C-B4E2-AC1278D8EEB6}">
      <dgm:prSet/>
      <dgm:spPr/>
      <dgm:t>
        <a:bodyPr/>
        <a:lstStyle/>
        <a:p>
          <a:endParaRPr lang="en-US"/>
        </a:p>
      </dgm:t>
    </dgm:pt>
    <dgm:pt modelId="{A564755C-6483-4337-B248-B1FCA711B830}" type="sibTrans" cxnId="{0B60D66E-4245-411C-B4E2-AC1278D8EEB6}">
      <dgm:prSet/>
      <dgm:spPr/>
      <dgm:t>
        <a:bodyPr/>
        <a:lstStyle/>
        <a:p>
          <a:endParaRPr lang="en-US"/>
        </a:p>
      </dgm:t>
    </dgm:pt>
    <dgm:pt modelId="{795A8B4B-E456-4F87-BA89-7E18D8DF06D9}">
      <dgm:prSet phldrT="[Text]"/>
      <dgm:spPr/>
      <dgm:t>
        <a:bodyPr/>
        <a:lstStyle/>
        <a:p>
          <a:r>
            <a:rPr lang="en-US" dirty="0"/>
            <a:t>Affordability</a:t>
          </a:r>
        </a:p>
      </dgm:t>
    </dgm:pt>
    <dgm:pt modelId="{AED8AE4B-BCB0-471E-95E9-95EF2709E79A}" type="parTrans" cxnId="{4A315A87-B4C8-4775-BF0B-B8D19A40D0D1}">
      <dgm:prSet/>
      <dgm:spPr/>
      <dgm:t>
        <a:bodyPr/>
        <a:lstStyle/>
        <a:p>
          <a:endParaRPr lang="en-US"/>
        </a:p>
      </dgm:t>
    </dgm:pt>
    <dgm:pt modelId="{6B39B8D6-A28C-4B3D-80EB-54C6476F3A50}" type="sibTrans" cxnId="{4A315A87-B4C8-4775-BF0B-B8D19A40D0D1}">
      <dgm:prSet/>
      <dgm:spPr/>
      <dgm:t>
        <a:bodyPr/>
        <a:lstStyle/>
        <a:p>
          <a:endParaRPr lang="en-US"/>
        </a:p>
      </dgm:t>
    </dgm:pt>
    <dgm:pt modelId="{B65C67D9-6BF9-4766-9B79-AE0B725E435E}" type="pres">
      <dgm:prSet presAssocID="{6330F816-C153-46C6-8781-A37B8227A3EF}" presName="Name0" presStyleCnt="0">
        <dgm:presLayoutVars>
          <dgm:dir/>
          <dgm:resizeHandles val="exact"/>
        </dgm:presLayoutVars>
      </dgm:prSet>
      <dgm:spPr/>
    </dgm:pt>
    <dgm:pt modelId="{C4008393-25E6-40EF-A631-978B2CC1C296}" type="pres">
      <dgm:prSet presAssocID="{0450E355-5EB5-47E3-823A-48427A756DD4}" presName="node" presStyleLbl="node1" presStyleIdx="0" presStyleCnt="3">
        <dgm:presLayoutVars>
          <dgm:bulletEnabled val="1"/>
        </dgm:presLayoutVars>
      </dgm:prSet>
      <dgm:spPr/>
    </dgm:pt>
    <dgm:pt modelId="{7A44BEC2-DDAD-43CE-9C2D-1E42ED47AA3A}" type="pres">
      <dgm:prSet presAssocID="{025FC1E5-8867-40A0-949F-1CED69EF37DE}" presName="sibTrans" presStyleLbl="sibTrans2D1" presStyleIdx="0" presStyleCnt="3"/>
      <dgm:spPr/>
    </dgm:pt>
    <dgm:pt modelId="{C122BC6C-B4E8-4B67-A04F-911EE1F09FA2}" type="pres">
      <dgm:prSet presAssocID="{025FC1E5-8867-40A0-949F-1CED69EF37DE}" presName="connectorText" presStyleLbl="sibTrans2D1" presStyleIdx="0" presStyleCnt="3"/>
      <dgm:spPr/>
    </dgm:pt>
    <dgm:pt modelId="{E844C9AF-0A6C-4B66-B40A-B10EFFE53E69}" type="pres">
      <dgm:prSet presAssocID="{2605BC65-16C7-47E7-9871-1906ABC8AEB3}" presName="node" presStyleLbl="node1" presStyleIdx="1" presStyleCnt="3">
        <dgm:presLayoutVars>
          <dgm:bulletEnabled val="1"/>
        </dgm:presLayoutVars>
      </dgm:prSet>
      <dgm:spPr/>
    </dgm:pt>
    <dgm:pt modelId="{A5FCB1F4-149B-453F-8F22-B919E58F2BA7}" type="pres">
      <dgm:prSet presAssocID="{A564755C-6483-4337-B248-B1FCA711B830}" presName="sibTrans" presStyleLbl="sibTrans2D1" presStyleIdx="1" presStyleCnt="3"/>
      <dgm:spPr/>
    </dgm:pt>
    <dgm:pt modelId="{4D31EE81-FEDD-4496-8D9B-B6533CE16D53}" type="pres">
      <dgm:prSet presAssocID="{A564755C-6483-4337-B248-B1FCA711B830}" presName="connectorText" presStyleLbl="sibTrans2D1" presStyleIdx="1" presStyleCnt="3"/>
      <dgm:spPr/>
    </dgm:pt>
    <dgm:pt modelId="{B972C574-38A6-461D-82A4-D17020625C69}" type="pres">
      <dgm:prSet presAssocID="{795A8B4B-E456-4F87-BA89-7E18D8DF06D9}" presName="node" presStyleLbl="node1" presStyleIdx="2" presStyleCnt="3">
        <dgm:presLayoutVars>
          <dgm:bulletEnabled val="1"/>
        </dgm:presLayoutVars>
      </dgm:prSet>
      <dgm:spPr/>
    </dgm:pt>
    <dgm:pt modelId="{169A8481-A135-4ED2-8FC5-90540ED70B59}" type="pres">
      <dgm:prSet presAssocID="{6B39B8D6-A28C-4B3D-80EB-54C6476F3A50}" presName="sibTrans" presStyleLbl="sibTrans2D1" presStyleIdx="2" presStyleCnt="3"/>
      <dgm:spPr/>
    </dgm:pt>
    <dgm:pt modelId="{05FF5ADC-5A2F-49EE-90FC-ECB3C9B9F552}" type="pres">
      <dgm:prSet presAssocID="{6B39B8D6-A28C-4B3D-80EB-54C6476F3A50}" presName="connectorText" presStyleLbl="sibTrans2D1" presStyleIdx="2" presStyleCnt="3"/>
      <dgm:spPr/>
    </dgm:pt>
  </dgm:ptLst>
  <dgm:cxnLst>
    <dgm:cxn modelId="{082B0307-5826-4570-B5DB-4D41F19613B1}" type="presOf" srcId="{6330F816-C153-46C6-8781-A37B8227A3EF}" destId="{B65C67D9-6BF9-4766-9B79-AE0B725E435E}" srcOrd="0" destOrd="0" presId="urn:microsoft.com/office/officeart/2005/8/layout/cycle7"/>
    <dgm:cxn modelId="{D5074908-672B-4FEB-AE42-049B7B24E736}" type="presOf" srcId="{025FC1E5-8867-40A0-949F-1CED69EF37DE}" destId="{7A44BEC2-DDAD-43CE-9C2D-1E42ED47AA3A}" srcOrd="0" destOrd="0" presId="urn:microsoft.com/office/officeart/2005/8/layout/cycle7"/>
    <dgm:cxn modelId="{54737B1B-8AFB-46AE-9E05-CE4D8C61726B}" type="presOf" srcId="{025FC1E5-8867-40A0-949F-1CED69EF37DE}" destId="{C122BC6C-B4E8-4B67-A04F-911EE1F09FA2}" srcOrd="1" destOrd="0" presId="urn:microsoft.com/office/officeart/2005/8/layout/cycle7"/>
    <dgm:cxn modelId="{B8936526-26D4-4DDA-8C85-590D3572FC26}" type="presOf" srcId="{2605BC65-16C7-47E7-9871-1906ABC8AEB3}" destId="{E844C9AF-0A6C-4B66-B40A-B10EFFE53E69}" srcOrd="0" destOrd="0" presId="urn:microsoft.com/office/officeart/2005/8/layout/cycle7"/>
    <dgm:cxn modelId="{7CD11D2B-BDF3-4E1D-8993-278CF0239CF6}" type="presOf" srcId="{795A8B4B-E456-4F87-BA89-7E18D8DF06D9}" destId="{B972C574-38A6-461D-82A4-D17020625C69}" srcOrd="0" destOrd="0" presId="urn:microsoft.com/office/officeart/2005/8/layout/cycle7"/>
    <dgm:cxn modelId="{9329483B-592B-4546-A4F4-1A5C8960FCB0}" type="presOf" srcId="{6B39B8D6-A28C-4B3D-80EB-54C6476F3A50}" destId="{169A8481-A135-4ED2-8FC5-90540ED70B59}" srcOrd="0" destOrd="0" presId="urn:microsoft.com/office/officeart/2005/8/layout/cycle7"/>
    <dgm:cxn modelId="{1892B762-879A-4692-9DE6-7F6D2C4638A9}" type="presOf" srcId="{0450E355-5EB5-47E3-823A-48427A756DD4}" destId="{C4008393-25E6-40EF-A631-978B2CC1C296}" srcOrd="0" destOrd="0" presId="urn:microsoft.com/office/officeart/2005/8/layout/cycle7"/>
    <dgm:cxn modelId="{AAE63064-EEC1-4072-B019-845F79D6D560}" type="presOf" srcId="{A564755C-6483-4337-B248-B1FCA711B830}" destId="{A5FCB1F4-149B-453F-8F22-B919E58F2BA7}" srcOrd="0" destOrd="0" presId="urn:microsoft.com/office/officeart/2005/8/layout/cycle7"/>
    <dgm:cxn modelId="{0B60D66E-4245-411C-B4E2-AC1278D8EEB6}" srcId="{6330F816-C153-46C6-8781-A37B8227A3EF}" destId="{2605BC65-16C7-47E7-9871-1906ABC8AEB3}" srcOrd="1" destOrd="0" parTransId="{92BE909E-66A6-4593-A009-E8C0F5C19DAA}" sibTransId="{A564755C-6483-4337-B248-B1FCA711B830}"/>
    <dgm:cxn modelId="{4A315A87-B4C8-4775-BF0B-B8D19A40D0D1}" srcId="{6330F816-C153-46C6-8781-A37B8227A3EF}" destId="{795A8B4B-E456-4F87-BA89-7E18D8DF06D9}" srcOrd="2" destOrd="0" parTransId="{AED8AE4B-BCB0-471E-95E9-95EF2709E79A}" sibTransId="{6B39B8D6-A28C-4B3D-80EB-54C6476F3A50}"/>
    <dgm:cxn modelId="{ED55F8AF-2462-4D03-A2EE-AA5DCEDB0F5D}" srcId="{6330F816-C153-46C6-8781-A37B8227A3EF}" destId="{0450E355-5EB5-47E3-823A-48427A756DD4}" srcOrd="0" destOrd="0" parTransId="{88531358-4E29-40B4-A690-C031352655C1}" sibTransId="{025FC1E5-8867-40A0-949F-1CED69EF37DE}"/>
    <dgm:cxn modelId="{65B904BD-4D4F-4E30-9FCD-5109E4A42F09}" type="presOf" srcId="{6B39B8D6-A28C-4B3D-80EB-54C6476F3A50}" destId="{05FF5ADC-5A2F-49EE-90FC-ECB3C9B9F552}" srcOrd="1" destOrd="0" presId="urn:microsoft.com/office/officeart/2005/8/layout/cycle7"/>
    <dgm:cxn modelId="{B62E4AEC-2042-474A-9B80-7AC24C88957D}" type="presOf" srcId="{A564755C-6483-4337-B248-B1FCA711B830}" destId="{4D31EE81-FEDD-4496-8D9B-B6533CE16D53}" srcOrd="1" destOrd="0" presId="urn:microsoft.com/office/officeart/2005/8/layout/cycle7"/>
    <dgm:cxn modelId="{CE7B31D4-1E06-4170-B184-A36E676831CC}" type="presParOf" srcId="{B65C67D9-6BF9-4766-9B79-AE0B725E435E}" destId="{C4008393-25E6-40EF-A631-978B2CC1C296}" srcOrd="0" destOrd="0" presId="urn:microsoft.com/office/officeart/2005/8/layout/cycle7"/>
    <dgm:cxn modelId="{61DB3BC5-33C6-4883-A81A-A683ABE1D87C}" type="presParOf" srcId="{B65C67D9-6BF9-4766-9B79-AE0B725E435E}" destId="{7A44BEC2-DDAD-43CE-9C2D-1E42ED47AA3A}" srcOrd="1" destOrd="0" presId="urn:microsoft.com/office/officeart/2005/8/layout/cycle7"/>
    <dgm:cxn modelId="{A02C1EE6-43FA-4288-AD96-988C83B5D094}" type="presParOf" srcId="{7A44BEC2-DDAD-43CE-9C2D-1E42ED47AA3A}" destId="{C122BC6C-B4E8-4B67-A04F-911EE1F09FA2}" srcOrd="0" destOrd="0" presId="urn:microsoft.com/office/officeart/2005/8/layout/cycle7"/>
    <dgm:cxn modelId="{9F222887-AA73-46AC-A840-0881A14066AA}" type="presParOf" srcId="{B65C67D9-6BF9-4766-9B79-AE0B725E435E}" destId="{E844C9AF-0A6C-4B66-B40A-B10EFFE53E69}" srcOrd="2" destOrd="0" presId="urn:microsoft.com/office/officeart/2005/8/layout/cycle7"/>
    <dgm:cxn modelId="{FAB5FC32-871B-408F-BBA5-F7E6FFD55131}" type="presParOf" srcId="{B65C67D9-6BF9-4766-9B79-AE0B725E435E}" destId="{A5FCB1F4-149B-453F-8F22-B919E58F2BA7}" srcOrd="3" destOrd="0" presId="urn:microsoft.com/office/officeart/2005/8/layout/cycle7"/>
    <dgm:cxn modelId="{495CC2E1-62B0-4153-AC24-DDC1129AE048}" type="presParOf" srcId="{A5FCB1F4-149B-453F-8F22-B919E58F2BA7}" destId="{4D31EE81-FEDD-4496-8D9B-B6533CE16D53}" srcOrd="0" destOrd="0" presId="urn:microsoft.com/office/officeart/2005/8/layout/cycle7"/>
    <dgm:cxn modelId="{81417983-C666-4D87-A103-637946EA5A50}" type="presParOf" srcId="{B65C67D9-6BF9-4766-9B79-AE0B725E435E}" destId="{B972C574-38A6-461D-82A4-D17020625C69}" srcOrd="4" destOrd="0" presId="urn:microsoft.com/office/officeart/2005/8/layout/cycle7"/>
    <dgm:cxn modelId="{8F3F4CEE-5AB9-4281-882F-DAC100ABF896}" type="presParOf" srcId="{B65C67D9-6BF9-4766-9B79-AE0B725E435E}" destId="{169A8481-A135-4ED2-8FC5-90540ED70B59}" srcOrd="5" destOrd="0" presId="urn:microsoft.com/office/officeart/2005/8/layout/cycle7"/>
    <dgm:cxn modelId="{FDAA1E3B-0601-4FA1-97CB-316052361D82}" type="presParOf" srcId="{169A8481-A135-4ED2-8FC5-90540ED70B59}" destId="{05FF5ADC-5A2F-49EE-90FC-ECB3C9B9F552}" srcOrd="0" destOrd="0" presId="urn:microsoft.com/office/officeart/2005/8/layout/cycle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330F816-C153-46C6-8781-A37B8227A3EF}" type="doc">
      <dgm:prSet loTypeId="urn:microsoft.com/office/officeart/2005/8/layout/cycle7" loCatId="cycle" qsTypeId="urn:microsoft.com/office/officeart/2005/8/quickstyle/simple3" qsCatId="simple" csTypeId="urn:microsoft.com/office/officeart/2005/8/colors/colorful4" csCatId="colorful" phldr="1"/>
      <dgm:spPr/>
      <dgm:t>
        <a:bodyPr/>
        <a:lstStyle/>
        <a:p>
          <a:endParaRPr lang="en-US"/>
        </a:p>
      </dgm:t>
    </dgm:pt>
    <dgm:pt modelId="{0450E355-5EB5-47E3-823A-48427A756DD4}">
      <dgm:prSet phldrT="[Text]"/>
      <dgm:spPr/>
      <dgm:t>
        <a:bodyPr/>
        <a:lstStyle/>
        <a:p>
          <a:r>
            <a:rPr lang="en-US" dirty="0"/>
            <a:t>Individual</a:t>
          </a:r>
        </a:p>
      </dgm:t>
    </dgm:pt>
    <dgm:pt modelId="{88531358-4E29-40B4-A690-C031352655C1}" type="parTrans" cxnId="{ED55F8AF-2462-4D03-A2EE-AA5DCEDB0F5D}">
      <dgm:prSet/>
      <dgm:spPr/>
      <dgm:t>
        <a:bodyPr/>
        <a:lstStyle/>
        <a:p>
          <a:endParaRPr lang="en-US"/>
        </a:p>
      </dgm:t>
    </dgm:pt>
    <dgm:pt modelId="{025FC1E5-8867-40A0-949F-1CED69EF37DE}" type="sibTrans" cxnId="{ED55F8AF-2462-4D03-A2EE-AA5DCEDB0F5D}">
      <dgm:prSet/>
      <dgm:spPr/>
      <dgm:t>
        <a:bodyPr/>
        <a:lstStyle/>
        <a:p>
          <a:endParaRPr lang="en-US"/>
        </a:p>
      </dgm:t>
    </dgm:pt>
    <dgm:pt modelId="{2605BC65-16C7-47E7-9871-1906ABC8AEB3}">
      <dgm:prSet phldrT="[Text]"/>
      <dgm:spPr/>
      <dgm:t>
        <a:bodyPr/>
        <a:lstStyle/>
        <a:p>
          <a:r>
            <a:rPr lang="en-US" dirty="0"/>
            <a:t>Government</a:t>
          </a:r>
        </a:p>
      </dgm:t>
    </dgm:pt>
    <dgm:pt modelId="{92BE909E-66A6-4593-A009-E8C0F5C19DAA}" type="parTrans" cxnId="{0B60D66E-4245-411C-B4E2-AC1278D8EEB6}">
      <dgm:prSet/>
      <dgm:spPr/>
      <dgm:t>
        <a:bodyPr/>
        <a:lstStyle/>
        <a:p>
          <a:endParaRPr lang="en-US"/>
        </a:p>
      </dgm:t>
    </dgm:pt>
    <dgm:pt modelId="{A564755C-6483-4337-B248-B1FCA711B830}" type="sibTrans" cxnId="{0B60D66E-4245-411C-B4E2-AC1278D8EEB6}">
      <dgm:prSet/>
      <dgm:spPr/>
      <dgm:t>
        <a:bodyPr/>
        <a:lstStyle/>
        <a:p>
          <a:endParaRPr lang="en-US"/>
        </a:p>
      </dgm:t>
    </dgm:pt>
    <dgm:pt modelId="{795A8B4B-E456-4F87-BA89-7E18D8DF06D9}">
      <dgm:prSet phldrT="[Text]"/>
      <dgm:spPr/>
      <dgm:t>
        <a:bodyPr/>
        <a:lstStyle/>
        <a:p>
          <a:r>
            <a:rPr lang="en-US" dirty="0"/>
            <a:t>Business</a:t>
          </a:r>
        </a:p>
      </dgm:t>
    </dgm:pt>
    <dgm:pt modelId="{AED8AE4B-BCB0-471E-95E9-95EF2709E79A}" type="parTrans" cxnId="{4A315A87-B4C8-4775-BF0B-B8D19A40D0D1}">
      <dgm:prSet/>
      <dgm:spPr/>
      <dgm:t>
        <a:bodyPr/>
        <a:lstStyle/>
        <a:p>
          <a:endParaRPr lang="en-US"/>
        </a:p>
      </dgm:t>
    </dgm:pt>
    <dgm:pt modelId="{6B39B8D6-A28C-4B3D-80EB-54C6476F3A50}" type="sibTrans" cxnId="{4A315A87-B4C8-4775-BF0B-B8D19A40D0D1}">
      <dgm:prSet/>
      <dgm:spPr/>
      <dgm:t>
        <a:bodyPr/>
        <a:lstStyle/>
        <a:p>
          <a:endParaRPr lang="en-US"/>
        </a:p>
      </dgm:t>
    </dgm:pt>
    <dgm:pt modelId="{B65C67D9-6BF9-4766-9B79-AE0B725E435E}" type="pres">
      <dgm:prSet presAssocID="{6330F816-C153-46C6-8781-A37B8227A3EF}" presName="Name0" presStyleCnt="0">
        <dgm:presLayoutVars>
          <dgm:dir/>
          <dgm:resizeHandles val="exact"/>
        </dgm:presLayoutVars>
      </dgm:prSet>
      <dgm:spPr/>
    </dgm:pt>
    <dgm:pt modelId="{C4008393-25E6-40EF-A631-978B2CC1C296}" type="pres">
      <dgm:prSet presAssocID="{0450E355-5EB5-47E3-823A-48427A756DD4}" presName="node" presStyleLbl="node1" presStyleIdx="0" presStyleCnt="3">
        <dgm:presLayoutVars>
          <dgm:bulletEnabled val="1"/>
        </dgm:presLayoutVars>
      </dgm:prSet>
      <dgm:spPr/>
    </dgm:pt>
    <dgm:pt modelId="{7A44BEC2-DDAD-43CE-9C2D-1E42ED47AA3A}" type="pres">
      <dgm:prSet presAssocID="{025FC1E5-8867-40A0-949F-1CED69EF37DE}" presName="sibTrans" presStyleLbl="sibTrans2D1" presStyleIdx="0" presStyleCnt="3"/>
      <dgm:spPr/>
    </dgm:pt>
    <dgm:pt modelId="{C122BC6C-B4E8-4B67-A04F-911EE1F09FA2}" type="pres">
      <dgm:prSet presAssocID="{025FC1E5-8867-40A0-949F-1CED69EF37DE}" presName="connectorText" presStyleLbl="sibTrans2D1" presStyleIdx="0" presStyleCnt="3"/>
      <dgm:spPr/>
    </dgm:pt>
    <dgm:pt modelId="{E844C9AF-0A6C-4B66-B40A-B10EFFE53E69}" type="pres">
      <dgm:prSet presAssocID="{2605BC65-16C7-47E7-9871-1906ABC8AEB3}" presName="node" presStyleLbl="node1" presStyleIdx="1" presStyleCnt="3">
        <dgm:presLayoutVars>
          <dgm:bulletEnabled val="1"/>
        </dgm:presLayoutVars>
      </dgm:prSet>
      <dgm:spPr/>
    </dgm:pt>
    <dgm:pt modelId="{A5FCB1F4-149B-453F-8F22-B919E58F2BA7}" type="pres">
      <dgm:prSet presAssocID="{A564755C-6483-4337-B248-B1FCA711B830}" presName="sibTrans" presStyleLbl="sibTrans2D1" presStyleIdx="1" presStyleCnt="3"/>
      <dgm:spPr/>
    </dgm:pt>
    <dgm:pt modelId="{4D31EE81-FEDD-4496-8D9B-B6533CE16D53}" type="pres">
      <dgm:prSet presAssocID="{A564755C-6483-4337-B248-B1FCA711B830}" presName="connectorText" presStyleLbl="sibTrans2D1" presStyleIdx="1" presStyleCnt="3"/>
      <dgm:spPr/>
    </dgm:pt>
    <dgm:pt modelId="{B972C574-38A6-461D-82A4-D17020625C69}" type="pres">
      <dgm:prSet presAssocID="{795A8B4B-E456-4F87-BA89-7E18D8DF06D9}" presName="node" presStyleLbl="node1" presStyleIdx="2" presStyleCnt="3">
        <dgm:presLayoutVars>
          <dgm:bulletEnabled val="1"/>
        </dgm:presLayoutVars>
      </dgm:prSet>
      <dgm:spPr/>
    </dgm:pt>
    <dgm:pt modelId="{169A8481-A135-4ED2-8FC5-90540ED70B59}" type="pres">
      <dgm:prSet presAssocID="{6B39B8D6-A28C-4B3D-80EB-54C6476F3A50}" presName="sibTrans" presStyleLbl="sibTrans2D1" presStyleIdx="2" presStyleCnt="3"/>
      <dgm:spPr/>
    </dgm:pt>
    <dgm:pt modelId="{05FF5ADC-5A2F-49EE-90FC-ECB3C9B9F552}" type="pres">
      <dgm:prSet presAssocID="{6B39B8D6-A28C-4B3D-80EB-54C6476F3A50}" presName="connectorText" presStyleLbl="sibTrans2D1" presStyleIdx="2" presStyleCnt="3"/>
      <dgm:spPr/>
    </dgm:pt>
  </dgm:ptLst>
  <dgm:cxnLst>
    <dgm:cxn modelId="{600A0E17-A3AF-490B-A26B-8FD600C0B5DE}" type="presOf" srcId="{0450E355-5EB5-47E3-823A-48427A756DD4}" destId="{C4008393-25E6-40EF-A631-978B2CC1C296}" srcOrd="0" destOrd="0" presId="urn:microsoft.com/office/officeart/2005/8/layout/cycle7"/>
    <dgm:cxn modelId="{CDE9B431-D821-48B8-93DA-05568FACD41C}" type="presOf" srcId="{025FC1E5-8867-40A0-949F-1CED69EF37DE}" destId="{C122BC6C-B4E8-4B67-A04F-911EE1F09FA2}" srcOrd="1" destOrd="0" presId="urn:microsoft.com/office/officeart/2005/8/layout/cycle7"/>
    <dgm:cxn modelId="{A9D23B4C-AB7F-49E4-9DD4-D8FAFCB6168B}" type="presOf" srcId="{025FC1E5-8867-40A0-949F-1CED69EF37DE}" destId="{7A44BEC2-DDAD-43CE-9C2D-1E42ED47AA3A}" srcOrd="0" destOrd="0" presId="urn:microsoft.com/office/officeart/2005/8/layout/cycle7"/>
    <dgm:cxn modelId="{0B60D66E-4245-411C-B4E2-AC1278D8EEB6}" srcId="{6330F816-C153-46C6-8781-A37B8227A3EF}" destId="{2605BC65-16C7-47E7-9871-1906ABC8AEB3}" srcOrd="1" destOrd="0" parTransId="{92BE909E-66A6-4593-A009-E8C0F5C19DAA}" sibTransId="{A564755C-6483-4337-B248-B1FCA711B830}"/>
    <dgm:cxn modelId="{76900D50-10CA-42DB-820F-DFC02CA02246}" type="presOf" srcId="{A564755C-6483-4337-B248-B1FCA711B830}" destId="{4D31EE81-FEDD-4496-8D9B-B6533CE16D53}" srcOrd="1" destOrd="0" presId="urn:microsoft.com/office/officeart/2005/8/layout/cycle7"/>
    <dgm:cxn modelId="{4A315A87-B4C8-4775-BF0B-B8D19A40D0D1}" srcId="{6330F816-C153-46C6-8781-A37B8227A3EF}" destId="{795A8B4B-E456-4F87-BA89-7E18D8DF06D9}" srcOrd="2" destOrd="0" parTransId="{AED8AE4B-BCB0-471E-95E9-95EF2709E79A}" sibTransId="{6B39B8D6-A28C-4B3D-80EB-54C6476F3A50}"/>
    <dgm:cxn modelId="{728A2599-995C-48B5-8B98-9A51C5B00C43}" type="presOf" srcId="{795A8B4B-E456-4F87-BA89-7E18D8DF06D9}" destId="{B972C574-38A6-461D-82A4-D17020625C69}" srcOrd="0" destOrd="0" presId="urn:microsoft.com/office/officeart/2005/8/layout/cycle7"/>
    <dgm:cxn modelId="{DDC3EA9B-49A9-4B69-9D33-860187A1406E}" type="presOf" srcId="{6B39B8D6-A28C-4B3D-80EB-54C6476F3A50}" destId="{05FF5ADC-5A2F-49EE-90FC-ECB3C9B9F552}" srcOrd="1" destOrd="0" presId="urn:microsoft.com/office/officeart/2005/8/layout/cycle7"/>
    <dgm:cxn modelId="{ED55F8AF-2462-4D03-A2EE-AA5DCEDB0F5D}" srcId="{6330F816-C153-46C6-8781-A37B8227A3EF}" destId="{0450E355-5EB5-47E3-823A-48427A756DD4}" srcOrd="0" destOrd="0" parTransId="{88531358-4E29-40B4-A690-C031352655C1}" sibTransId="{025FC1E5-8867-40A0-949F-1CED69EF37DE}"/>
    <dgm:cxn modelId="{721A6AB2-04D6-44AC-B8A0-2E8C5DA67F0F}" type="presOf" srcId="{6330F816-C153-46C6-8781-A37B8227A3EF}" destId="{B65C67D9-6BF9-4766-9B79-AE0B725E435E}" srcOrd="0" destOrd="0" presId="urn:microsoft.com/office/officeart/2005/8/layout/cycle7"/>
    <dgm:cxn modelId="{3F5548C5-0C1F-4927-ACF7-C345AF3A2267}" type="presOf" srcId="{2605BC65-16C7-47E7-9871-1906ABC8AEB3}" destId="{E844C9AF-0A6C-4B66-B40A-B10EFFE53E69}" srcOrd="0" destOrd="0" presId="urn:microsoft.com/office/officeart/2005/8/layout/cycle7"/>
    <dgm:cxn modelId="{206A98DC-700B-476B-A7E9-0FEDB4F72DC4}" type="presOf" srcId="{A564755C-6483-4337-B248-B1FCA711B830}" destId="{A5FCB1F4-149B-453F-8F22-B919E58F2BA7}" srcOrd="0" destOrd="0" presId="urn:microsoft.com/office/officeart/2005/8/layout/cycle7"/>
    <dgm:cxn modelId="{BEAF59FF-A693-4D39-9453-3E3D03B558A8}" type="presOf" srcId="{6B39B8D6-A28C-4B3D-80EB-54C6476F3A50}" destId="{169A8481-A135-4ED2-8FC5-90540ED70B59}" srcOrd="0" destOrd="0" presId="urn:microsoft.com/office/officeart/2005/8/layout/cycle7"/>
    <dgm:cxn modelId="{A1BE2A41-DAE3-4179-8A3C-90A4606B5B8D}" type="presParOf" srcId="{B65C67D9-6BF9-4766-9B79-AE0B725E435E}" destId="{C4008393-25E6-40EF-A631-978B2CC1C296}" srcOrd="0" destOrd="0" presId="urn:microsoft.com/office/officeart/2005/8/layout/cycle7"/>
    <dgm:cxn modelId="{08EACD20-C711-41DD-A9F5-E108052E03DB}" type="presParOf" srcId="{B65C67D9-6BF9-4766-9B79-AE0B725E435E}" destId="{7A44BEC2-DDAD-43CE-9C2D-1E42ED47AA3A}" srcOrd="1" destOrd="0" presId="urn:microsoft.com/office/officeart/2005/8/layout/cycle7"/>
    <dgm:cxn modelId="{F62D830B-0D08-4860-9C23-2E0FD67CAA30}" type="presParOf" srcId="{7A44BEC2-DDAD-43CE-9C2D-1E42ED47AA3A}" destId="{C122BC6C-B4E8-4B67-A04F-911EE1F09FA2}" srcOrd="0" destOrd="0" presId="urn:microsoft.com/office/officeart/2005/8/layout/cycle7"/>
    <dgm:cxn modelId="{2460BA7E-B18A-40E5-8F67-D94408C8688D}" type="presParOf" srcId="{B65C67D9-6BF9-4766-9B79-AE0B725E435E}" destId="{E844C9AF-0A6C-4B66-B40A-B10EFFE53E69}" srcOrd="2" destOrd="0" presId="urn:microsoft.com/office/officeart/2005/8/layout/cycle7"/>
    <dgm:cxn modelId="{D9CC180A-EDF1-4939-BA9D-D6FA43C126D1}" type="presParOf" srcId="{B65C67D9-6BF9-4766-9B79-AE0B725E435E}" destId="{A5FCB1F4-149B-453F-8F22-B919E58F2BA7}" srcOrd="3" destOrd="0" presId="urn:microsoft.com/office/officeart/2005/8/layout/cycle7"/>
    <dgm:cxn modelId="{27A1F2F3-3985-480D-A0B5-3E975780427B}" type="presParOf" srcId="{A5FCB1F4-149B-453F-8F22-B919E58F2BA7}" destId="{4D31EE81-FEDD-4496-8D9B-B6533CE16D53}" srcOrd="0" destOrd="0" presId="urn:microsoft.com/office/officeart/2005/8/layout/cycle7"/>
    <dgm:cxn modelId="{BD54BC3F-C3D0-47EB-9FF3-8BA2854FEC99}" type="presParOf" srcId="{B65C67D9-6BF9-4766-9B79-AE0B725E435E}" destId="{B972C574-38A6-461D-82A4-D17020625C69}" srcOrd="4" destOrd="0" presId="urn:microsoft.com/office/officeart/2005/8/layout/cycle7"/>
    <dgm:cxn modelId="{C395CC6B-0FCE-4CD9-A484-DD92B426971F}" type="presParOf" srcId="{B65C67D9-6BF9-4766-9B79-AE0B725E435E}" destId="{169A8481-A135-4ED2-8FC5-90540ED70B59}" srcOrd="5" destOrd="0" presId="urn:microsoft.com/office/officeart/2005/8/layout/cycle7"/>
    <dgm:cxn modelId="{D76BA619-544B-4F40-A612-BE35F9481347}" type="presParOf" srcId="{169A8481-A135-4ED2-8FC5-90540ED70B59}" destId="{05FF5ADC-5A2F-49EE-90FC-ECB3C9B9F552}" srcOrd="0" destOrd="0" presId="urn:microsoft.com/office/officeart/2005/8/layout/cycle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330F816-C153-46C6-8781-A37B8227A3EF}" type="doc">
      <dgm:prSet loTypeId="urn:microsoft.com/office/officeart/2005/8/layout/cycle7" loCatId="cycle" qsTypeId="urn:microsoft.com/office/officeart/2005/8/quickstyle/simple3" qsCatId="simple" csTypeId="urn:microsoft.com/office/officeart/2005/8/colors/colorful4" csCatId="colorful" phldr="1"/>
      <dgm:spPr/>
      <dgm:t>
        <a:bodyPr/>
        <a:lstStyle/>
        <a:p>
          <a:endParaRPr lang="en-US"/>
        </a:p>
      </dgm:t>
    </dgm:pt>
    <dgm:pt modelId="{0450E355-5EB5-47E3-823A-48427A756DD4}">
      <dgm:prSet phldrT="[Text]"/>
      <dgm:spPr/>
      <dgm:t>
        <a:bodyPr/>
        <a:lstStyle/>
        <a:p>
          <a:r>
            <a:rPr lang="en-US" dirty="0"/>
            <a:t>Economic</a:t>
          </a:r>
        </a:p>
      </dgm:t>
    </dgm:pt>
    <dgm:pt modelId="{88531358-4E29-40B4-A690-C031352655C1}" type="parTrans" cxnId="{ED55F8AF-2462-4D03-A2EE-AA5DCEDB0F5D}">
      <dgm:prSet/>
      <dgm:spPr/>
      <dgm:t>
        <a:bodyPr/>
        <a:lstStyle/>
        <a:p>
          <a:endParaRPr lang="en-US"/>
        </a:p>
      </dgm:t>
    </dgm:pt>
    <dgm:pt modelId="{025FC1E5-8867-40A0-949F-1CED69EF37DE}" type="sibTrans" cxnId="{ED55F8AF-2462-4D03-A2EE-AA5DCEDB0F5D}">
      <dgm:prSet/>
      <dgm:spPr/>
      <dgm:t>
        <a:bodyPr/>
        <a:lstStyle/>
        <a:p>
          <a:endParaRPr lang="en-US"/>
        </a:p>
      </dgm:t>
    </dgm:pt>
    <dgm:pt modelId="{795A8B4B-E456-4F87-BA89-7E18D8DF06D9}">
      <dgm:prSet phldrT="[Text]"/>
      <dgm:spPr/>
      <dgm:t>
        <a:bodyPr/>
        <a:lstStyle/>
        <a:p>
          <a:r>
            <a:rPr lang="en-US" dirty="0"/>
            <a:t>Social</a:t>
          </a:r>
        </a:p>
      </dgm:t>
    </dgm:pt>
    <dgm:pt modelId="{AED8AE4B-BCB0-471E-95E9-95EF2709E79A}" type="parTrans" cxnId="{4A315A87-B4C8-4775-BF0B-B8D19A40D0D1}">
      <dgm:prSet/>
      <dgm:spPr/>
      <dgm:t>
        <a:bodyPr/>
        <a:lstStyle/>
        <a:p>
          <a:endParaRPr lang="en-US"/>
        </a:p>
      </dgm:t>
    </dgm:pt>
    <dgm:pt modelId="{6B39B8D6-A28C-4B3D-80EB-54C6476F3A50}" type="sibTrans" cxnId="{4A315A87-B4C8-4775-BF0B-B8D19A40D0D1}">
      <dgm:prSet/>
      <dgm:spPr/>
      <dgm:t>
        <a:bodyPr/>
        <a:lstStyle/>
        <a:p>
          <a:endParaRPr lang="en-US"/>
        </a:p>
      </dgm:t>
    </dgm:pt>
    <dgm:pt modelId="{B65C67D9-6BF9-4766-9B79-AE0B725E435E}" type="pres">
      <dgm:prSet presAssocID="{6330F816-C153-46C6-8781-A37B8227A3EF}" presName="Name0" presStyleCnt="0">
        <dgm:presLayoutVars>
          <dgm:dir/>
          <dgm:resizeHandles val="exact"/>
        </dgm:presLayoutVars>
      </dgm:prSet>
      <dgm:spPr/>
    </dgm:pt>
    <dgm:pt modelId="{C4008393-25E6-40EF-A631-978B2CC1C296}" type="pres">
      <dgm:prSet presAssocID="{0450E355-5EB5-47E3-823A-48427A756DD4}" presName="node" presStyleLbl="node1" presStyleIdx="0" presStyleCnt="2">
        <dgm:presLayoutVars>
          <dgm:bulletEnabled val="1"/>
        </dgm:presLayoutVars>
      </dgm:prSet>
      <dgm:spPr/>
    </dgm:pt>
    <dgm:pt modelId="{7A44BEC2-DDAD-43CE-9C2D-1E42ED47AA3A}" type="pres">
      <dgm:prSet presAssocID="{025FC1E5-8867-40A0-949F-1CED69EF37DE}" presName="sibTrans" presStyleLbl="sibTrans2D1" presStyleIdx="0" presStyleCnt="2"/>
      <dgm:spPr/>
    </dgm:pt>
    <dgm:pt modelId="{C122BC6C-B4E8-4B67-A04F-911EE1F09FA2}" type="pres">
      <dgm:prSet presAssocID="{025FC1E5-8867-40A0-949F-1CED69EF37DE}" presName="connectorText" presStyleLbl="sibTrans2D1" presStyleIdx="0" presStyleCnt="2"/>
      <dgm:spPr/>
    </dgm:pt>
    <dgm:pt modelId="{B972C574-38A6-461D-82A4-D17020625C69}" type="pres">
      <dgm:prSet presAssocID="{795A8B4B-E456-4F87-BA89-7E18D8DF06D9}" presName="node" presStyleLbl="node1" presStyleIdx="1" presStyleCnt="2">
        <dgm:presLayoutVars>
          <dgm:bulletEnabled val="1"/>
        </dgm:presLayoutVars>
      </dgm:prSet>
      <dgm:spPr/>
    </dgm:pt>
    <dgm:pt modelId="{169A8481-A135-4ED2-8FC5-90540ED70B59}" type="pres">
      <dgm:prSet presAssocID="{6B39B8D6-A28C-4B3D-80EB-54C6476F3A50}" presName="sibTrans" presStyleLbl="sibTrans2D1" presStyleIdx="1" presStyleCnt="2"/>
      <dgm:spPr/>
    </dgm:pt>
    <dgm:pt modelId="{05FF5ADC-5A2F-49EE-90FC-ECB3C9B9F552}" type="pres">
      <dgm:prSet presAssocID="{6B39B8D6-A28C-4B3D-80EB-54C6476F3A50}" presName="connectorText" presStyleLbl="sibTrans2D1" presStyleIdx="1" presStyleCnt="2"/>
      <dgm:spPr/>
    </dgm:pt>
  </dgm:ptLst>
  <dgm:cxnLst>
    <dgm:cxn modelId="{228DA51E-75B4-442C-8949-8B983BD89C45}" type="presOf" srcId="{795A8B4B-E456-4F87-BA89-7E18D8DF06D9}" destId="{B972C574-38A6-461D-82A4-D17020625C69}" srcOrd="0" destOrd="0" presId="urn:microsoft.com/office/officeart/2005/8/layout/cycle7"/>
    <dgm:cxn modelId="{C2086A39-2D2E-4E3E-B9D4-033EB8FC72AB}" type="presOf" srcId="{025FC1E5-8867-40A0-949F-1CED69EF37DE}" destId="{C122BC6C-B4E8-4B67-A04F-911EE1F09FA2}" srcOrd="1" destOrd="0" presId="urn:microsoft.com/office/officeart/2005/8/layout/cycle7"/>
    <dgm:cxn modelId="{6051A06A-39C7-4447-874E-328E5C0B6F82}" type="presOf" srcId="{0450E355-5EB5-47E3-823A-48427A756DD4}" destId="{C4008393-25E6-40EF-A631-978B2CC1C296}" srcOrd="0" destOrd="0" presId="urn:microsoft.com/office/officeart/2005/8/layout/cycle7"/>
    <dgm:cxn modelId="{E73C0E77-1523-4934-8D8B-331A7025CBFD}" type="presOf" srcId="{025FC1E5-8867-40A0-949F-1CED69EF37DE}" destId="{7A44BEC2-DDAD-43CE-9C2D-1E42ED47AA3A}" srcOrd="0" destOrd="0" presId="urn:microsoft.com/office/officeart/2005/8/layout/cycle7"/>
    <dgm:cxn modelId="{4A315A87-B4C8-4775-BF0B-B8D19A40D0D1}" srcId="{6330F816-C153-46C6-8781-A37B8227A3EF}" destId="{795A8B4B-E456-4F87-BA89-7E18D8DF06D9}" srcOrd="1" destOrd="0" parTransId="{AED8AE4B-BCB0-471E-95E9-95EF2709E79A}" sibTransId="{6B39B8D6-A28C-4B3D-80EB-54C6476F3A50}"/>
    <dgm:cxn modelId="{ED55F8AF-2462-4D03-A2EE-AA5DCEDB0F5D}" srcId="{6330F816-C153-46C6-8781-A37B8227A3EF}" destId="{0450E355-5EB5-47E3-823A-48427A756DD4}" srcOrd="0" destOrd="0" parTransId="{88531358-4E29-40B4-A690-C031352655C1}" sibTransId="{025FC1E5-8867-40A0-949F-1CED69EF37DE}"/>
    <dgm:cxn modelId="{73B754DF-C958-4DD1-B8E5-FCB792DCC554}" type="presOf" srcId="{6B39B8D6-A28C-4B3D-80EB-54C6476F3A50}" destId="{169A8481-A135-4ED2-8FC5-90540ED70B59}" srcOrd="0" destOrd="0" presId="urn:microsoft.com/office/officeart/2005/8/layout/cycle7"/>
    <dgm:cxn modelId="{F259C1E4-7A4E-4D07-A974-D1BED0F42DCF}" type="presOf" srcId="{6330F816-C153-46C6-8781-A37B8227A3EF}" destId="{B65C67D9-6BF9-4766-9B79-AE0B725E435E}" srcOrd="0" destOrd="0" presId="urn:microsoft.com/office/officeart/2005/8/layout/cycle7"/>
    <dgm:cxn modelId="{E7F56BFE-964C-4929-967A-0A1C38AA22B4}" type="presOf" srcId="{6B39B8D6-A28C-4B3D-80EB-54C6476F3A50}" destId="{05FF5ADC-5A2F-49EE-90FC-ECB3C9B9F552}" srcOrd="1" destOrd="0" presId="urn:microsoft.com/office/officeart/2005/8/layout/cycle7"/>
    <dgm:cxn modelId="{BEB7E11C-0795-4675-A3D7-F5AF0EC57BD7}" type="presParOf" srcId="{B65C67D9-6BF9-4766-9B79-AE0B725E435E}" destId="{C4008393-25E6-40EF-A631-978B2CC1C296}" srcOrd="0" destOrd="0" presId="urn:microsoft.com/office/officeart/2005/8/layout/cycle7"/>
    <dgm:cxn modelId="{659A0E84-B810-4149-AA70-466E1E7BE075}" type="presParOf" srcId="{B65C67D9-6BF9-4766-9B79-AE0B725E435E}" destId="{7A44BEC2-DDAD-43CE-9C2D-1E42ED47AA3A}" srcOrd="1" destOrd="0" presId="urn:microsoft.com/office/officeart/2005/8/layout/cycle7"/>
    <dgm:cxn modelId="{35FC3E49-A373-408F-A997-14911B16B865}" type="presParOf" srcId="{7A44BEC2-DDAD-43CE-9C2D-1E42ED47AA3A}" destId="{C122BC6C-B4E8-4B67-A04F-911EE1F09FA2}" srcOrd="0" destOrd="0" presId="urn:microsoft.com/office/officeart/2005/8/layout/cycle7"/>
    <dgm:cxn modelId="{AFBBBEBD-73FB-4914-8FB4-C15502AB40CC}" type="presParOf" srcId="{B65C67D9-6BF9-4766-9B79-AE0B725E435E}" destId="{B972C574-38A6-461D-82A4-D17020625C69}" srcOrd="2" destOrd="0" presId="urn:microsoft.com/office/officeart/2005/8/layout/cycle7"/>
    <dgm:cxn modelId="{63F607DA-3805-476F-AD90-DEDE8EED48F9}" type="presParOf" srcId="{B65C67D9-6BF9-4766-9B79-AE0B725E435E}" destId="{169A8481-A135-4ED2-8FC5-90540ED70B59}" srcOrd="3" destOrd="0" presId="urn:microsoft.com/office/officeart/2005/8/layout/cycle7"/>
    <dgm:cxn modelId="{B21A130B-0AA5-47B8-8A50-9D97002A6E4F}" type="presParOf" srcId="{169A8481-A135-4ED2-8FC5-90540ED70B59}" destId="{05FF5ADC-5A2F-49EE-90FC-ECB3C9B9F552}" srcOrd="0" destOrd="0" presId="urn:microsoft.com/office/officeart/2005/8/layout/cycle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008393-25E6-40EF-A631-978B2CC1C296}">
      <dsp:nvSpPr>
        <dsp:cNvPr id="0" name=""/>
        <dsp:cNvSpPr/>
      </dsp:nvSpPr>
      <dsp:spPr>
        <a:xfrm>
          <a:off x="867680" y="0"/>
          <a:ext cx="1928812" cy="964406"/>
        </a:xfrm>
        <a:prstGeom prst="roundRect">
          <a:avLst>
            <a:gd name="adj" fmla="val 10000"/>
          </a:avLst>
        </a:prstGeom>
        <a:gradFill rotWithShape="0">
          <a:gsLst>
            <a:gs pos="0">
              <a:schemeClr val="accent4">
                <a:hueOff val="0"/>
                <a:satOff val="0"/>
                <a:lumOff val="0"/>
                <a:alphaOff val="0"/>
                <a:tint val="50000"/>
                <a:shade val="86000"/>
                <a:satMod val="140000"/>
              </a:schemeClr>
            </a:gs>
            <a:gs pos="45000">
              <a:schemeClr val="accent4">
                <a:hueOff val="0"/>
                <a:satOff val="0"/>
                <a:lumOff val="0"/>
                <a:alphaOff val="0"/>
                <a:tint val="48000"/>
                <a:satMod val="150000"/>
              </a:schemeClr>
            </a:gs>
            <a:gs pos="100000">
              <a:schemeClr val="accent4">
                <a:hueOff val="0"/>
                <a:satOff val="0"/>
                <a:lumOff val="0"/>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Political and Regulatory</a:t>
          </a:r>
        </a:p>
      </dsp:txBody>
      <dsp:txXfrm>
        <a:off x="895926" y="28246"/>
        <a:ext cx="1872320" cy="907914"/>
      </dsp:txXfrm>
    </dsp:sp>
    <dsp:sp modelId="{7A44BEC2-DDAD-43CE-9C2D-1E42ED47AA3A}">
      <dsp:nvSpPr>
        <dsp:cNvPr id="0" name=""/>
        <dsp:cNvSpPr/>
      </dsp:nvSpPr>
      <dsp:spPr>
        <a:xfrm rot="5405080">
          <a:off x="1326540" y="1425513"/>
          <a:ext cx="1007806" cy="337542"/>
        </a:xfrm>
        <a:prstGeom prst="leftRightArrow">
          <a:avLst>
            <a:gd name="adj1" fmla="val 60000"/>
            <a:gd name="adj2" fmla="val 50000"/>
          </a:avLst>
        </a:prstGeom>
        <a:gradFill rotWithShape="0">
          <a:gsLst>
            <a:gs pos="0">
              <a:schemeClr val="accent4">
                <a:hueOff val="0"/>
                <a:satOff val="0"/>
                <a:lumOff val="0"/>
                <a:alphaOff val="0"/>
                <a:tint val="50000"/>
                <a:shade val="86000"/>
                <a:satMod val="140000"/>
              </a:schemeClr>
            </a:gs>
            <a:gs pos="45000">
              <a:schemeClr val="accent4">
                <a:hueOff val="0"/>
                <a:satOff val="0"/>
                <a:lumOff val="0"/>
                <a:alphaOff val="0"/>
                <a:tint val="48000"/>
                <a:satMod val="150000"/>
              </a:schemeClr>
            </a:gs>
            <a:gs pos="100000">
              <a:schemeClr val="accent4">
                <a:hueOff val="0"/>
                <a:satOff val="0"/>
                <a:lumOff val="0"/>
                <a:alphaOff val="0"/>
                <a:tint val="28000"/>
                <a:satMod val="160000"/>
              </a:schemeClr>
            </a:gs>
          </a:gsLst>
          <a:path path="circle">
            <a:fillToRect l="100000" t="100000" r="100000" b="100000"/>
          </a:path>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rot="10800000">
        <a:off x="1427803" y="1493021"/>
        <a:ext cx="805280" cy="202526"/>
      </dsp:txXfrm>
    </dsp:sp>
    <dsp:sp modelId="{B972C574-38A6-461D-82A4-D17020625C69}">
      <dsp:nvSpPr>
        <dsp:cNvPr id="0" name=""/>
        <dsp:cNvSpPr/>
      </dsp:nvSpPr>
      <dsp:spPr>
        <a:xfrm>
          <a:off x="864393" y="2224162"/>
          <a:ext cx="1928812" cy="964406"/>
        </a:xfrm>
        <a:prstGeom prst="roundRect">
          <a:avLst>
            <a:gd name="adj" fmla="val 10000"/>
          </a:avLst>
        </a:prstGeom>
        <a:gradFill rotWithShape="0">
          <a:gsLst>
            <a:gs pos="0">
              <a:schemeClr val="accent4">
                <a:hueOff val="217290"/>
                <a:satOff val="-2070"/>
                <a:lumOff val="20784"/>
                <a:alphaOff val="0"/>
                <a:tint val="50000"/>
                <a:shade val="86000"/>
                <a:satMod val="140000"/>
              </a:schemeClr>
            </a:gs>
            <a:gs pos="45000">
              <a:schemeClr val="accent4">
                <a:hueOff val="217290"/>
                <a:satOff val="-2070"/>
                <a:lumOff val="20784"/>
                <a:alphaOff val="0"/>
                <a:tint val="48000"/>
                <a:satMod val="150000"/>
              </a:schemeClr>
            </a:gs>
            <a:gs pos="100000">
              <a:schemeClr val="accent4">
                <a:hueOff val="217290"/>
                <a:satOff val="-2070"/>
                <a:lumOff val="20784"/>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Business and Innovation</a:t>
          </a:r>
        </a:p>
      </dsp:txBody>
      <dsp:txXfrm>
        <a:off x="892639" y="2252408"/>
        <a:ext cx="1872320" cy="907914"/>
      </dsp:txXfrm>
    </dsp:sp>
    <dsp:sp modelId="{169A8481-A135-4ED2-8FC5-90540ED70B59}">
      <dsp:nvSpPr>
        <dsp:cNvPr id="0" name=""/>
        <dsp:cNvSpPr/>
      </dsp:nvSpPr>
      <dsp:spPr>
        <a:xfrm rot="16205080">
          <a:off x="1326540" y="1425513"/>
          <a:ext cx="1007806" cy="337542"/>
        </a:xfrm>
        <a:prstGeom prst="leftRightArrow">
          <a:avLst>
            <a:gd name="adj1" fmla="val 60000"/>
            <a:gd name="adj2" fmla="val 50000"/>
          </a:avLst>
        </a:prstGeom>
        <a:gradFill rotWithShape="0">
          <a:gsLst>
            <a:gs pos="0">
              <a:schemeClr val="accent4">
                <a:hueOff val="217290"/>
                <a:satOff val="-2070"/>
                <a:lumOff val="20784"/>
                <a:alphaOff val="0"/>
                <a:tint val="50000"/>
                <a:shade val="86000"/>
                <a:satMod val="140000"/>
              </a:schemeClr>
            </a:gs>
            <a:gs pos="45000">
              <a:schemeClr val="accent4">
                <a:hueOff val="217290"/>
                <a:satOff val="-2070"/>
                <a:lumOff val="20784"/>
                <a:alphaOff val="0"/>
                <a:tint val="48000"/>
                <a:satMod val="150000"/>
              </a:schemeClr>
            </a:gs>
            <a:gs pos="100000">
              <a:schemeClr val="accent4">
                <a:hueOff val="217290"/>
                <a:satOff val="-2070"/>
                <a:lumOff val="20784"/>
                <a:alphaOff val="0"/>
                <a:tint val="28000"/>
                <a:satMod val="160000"/>
              </a:schemeClr>
            </a:gs>
          </a:gsLst>
          <a:path path="circle">
            <a:fillToRect l="100000" t="100000" r="100000" b="100000"/>
          </a:path>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1427803" y="1493021"/>
        <a:ext cx="805280" cy="2025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008393-25E6-40EF-A631-978B2CC1C296}">
      <dsp:nvSpPr>
        <dsp:cNvPr id="0" name=""/>
        <dsp:cNvSpPr/>
      </dsp:nvSpPr>
      <dsp:spPr>
        <a:xfrm>
          <a:off x="1234380" y="475697"/>
          <a:ext cx="1493639" cy="746819"/>
        </a:xfrm>
        <a:prstGeom prst="roundRect">
          <a:avLst>
            <a:gd name="adj" fmla="val 10000"/>
          </a:avLst>
        </a:prstGeom>
        <a:gradFill rotWithShape="0">
          <a:gsLst>
            <a:gs pos="0">
              <a:schemeClr val="accent4">
                <a:hueOff val="0"/>
                <a:satOff val="0"/>
                <a:lumOff val="0"/>
                <a:alphaOff val="0"/>
                <a:tint val="50000"/>
                <a:shade val="86000"/>
                <a:satMod val="140000"/>
              </a:schemeClr>
            </a:gs>
            <a:gs pos="45000">
              <a:schemeClr val="accent4">
                <a:hueOff val="0"/>
                <a:satOff val="0"/>
                <a:lumOff val="0"/>
                <a:alphaOff val="0"/>
                <a:tint val="48000"/>
                <a:satMod val="150000"/>
              </a:schemeClr>
            </a:gs>
            <a:gs pos="100000">
              <a:schemeClr val="accent4">
                <a:hueOff val="0"/>
                <a:satOff val="0"/>
                <a:lumOff val="0"/>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Infrastructure</a:t>
          </a:r>
        </a:p>
      </dsp:txBody>
      <dsp:txXfrm>
        <a:off x="1256254" y="497571"/>
        <a:ext cx="1449891" cy="703071"/>
      </dsp:txXfrm>
    </dsp:sp>
    <dsp:sp modelId="{7A44BEC2-DDAD-43CE-9C2D-1E42ED47AA3A}">
      <dsp:nvSpPr>
        <dsp:cNvPr id="0" name=""/>
        <dsp:cNvSpPr/>
      </dsp:nvSpPr>
      <dsp:spPr>
        <a:xfrm rot="3600000">
          <a:off x="2208484" y="1787006"/>
          <a:ext cx="779336" cy="261386"/>
        </a:xfrm>
        <a:prstGeom prst="leftRightArrow">
          <a:avLst>
            <a:gd name="adj1" fmla="val 60000"/>
            <a:gd name="adj2" fmla="val 50000"/>
          </a:avLst>
        </a:prstGeom>
        <a:gradFill rotWithShape="0">
          <a:gsLst>
            <a:gs pos="0">
              <a:schemeClr val="accent4">
                <a:hueOff val="0"/>
                <a:satOff val="0"/>
                <a:lumOff val="0"/>
                <a:alphaOff val="0"/>
                <a:tint val="50000"/>
                <a:shade val="86000"/>
                <a:satMod val="140000"/>
              </a:schemeClr>
            </a:gs>
            <a:gs pos="45000">
              <a:schemeClr val="accent4">
                <a:hueOff val="0"/>
                <a:satOff val="0"/>
                <a:lumOff val="0"/>
                <a:alphaOff val="0"/>
                <a:tint val="48000"/>
                <a:satMod val="150000"/>
              </a:schemeClr>
            </a:gs>
            <a:gs pos="100000">
              <a:schemeClr val="accent4">
                <a:hueOff val="0"/>
                <a:satOff val="0"/>
                <a:lumOff val="0"/>
                <a:alphaOff val="0"/>
                <a:tint val="28000"/>
                <a:satMod val="160000"/>
              </a:schemeClr>
            </a:gs>
          </a:gsLst>
          <a:path path="circle">
            <a:fillToRect l="100000" t="100000" r="100000" b="100000"/>
          </a:path>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2286900" y="1839283"/>
        <a:ext cx="622504" cy="156832"/>
      </dsp:txXfrm>
    </dsp:sp>
    <dsp:sp modelId="{E844C9AF-0A6C-4B66-B40A-B10EFFE53E69}">
      <dsp:nvSpPr>
        <dsp:cNvPr id="0" name=""/>
        <dsp:cNvSpPr/>
      </dsp:nvSpPr>
      <dsp:spPr>
        <a:xfrm>
          <a:off x="2468285" y="2612883"/>
          <a:ext cx="1493639" cy="746819"/>
        </a:xfrm>
        <a:prstGeom prst="roundRect">
          <a:avLst>
            <a:gd name="adj" fmla="val 10000"/>
          </a:avLst>
        </a:prstGeom>
        <a:gradFill rotWithShape="0">
          <a:gsLst>
            <a:gs pos="0">
              <a:schemeClr val="accent4">
                <a:hueOff val="108645"/>
                <a:satOff val="-1035"/>
                <a:lumOff val="10392"/>
                <a:alphaOff val="0"/>
                <a:tint val="50000"/>
                <a:shade val="86000"/>
                <a:satMod val="140000"/>
              </a:schemeClr>
            </a:gs>
            <a:gs pos="45000">
              <a:schemeClr val="accent4">
                <a:hueOff val="108645"/>
                <a:satOff val="-1035"/>
                <a:lumOff val="10392"/>
                <a:alphaOff val="0"/>
                <a:tint val="48000"/>
                <a:satMod val="150000"/>
              </a:schemeClr>
            </a:gs>
            <a:gs pos="100000">
              <a:schemeClr val="accent4">
                <a:hueOff val="108645"/>
                <a:satOff val="-1035"/>
                <a:lumOff val="10392"/>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Skills</a:t>
          </a:r>
        </a:p>
      </dsp:txBody>
      <dsp:txXfrm>
        <a:off x="2490159" y="2634757"/>
        <a:ext cx="1449891" cy="703071"/>
      </dsp:txXfrm>
    </dsp:sp>
    <dsp:sp modelId="{A5FCB1F4-149B-453F-8F22-B919E58F2BA7}">
      <dsp:nvSpPr>
        <dsp:cNvPr id="0" name=""/>
        <dsp:cNvSpPr/>
      </dsp:nvSpPr>
      <dsp:spPr>
        <a:xfrm rot="10800000">
          <a:off x="1591531" y="2855599"/>
          <a:ext cx="779336" cy="261386"/>
        </a:xfrm>
        <a:prstGeom prst="leftRightArrow">
          <a:avLst>
            <a:gd name="adj1" fmla="val 60000"/>
            <a:gd name="adj2" fmla="val 50000"/>
          </a:avLst>
        </a:prstGeom>
        <a:gradFill rotWithShape="0">
          <a:gsLst>
            <a:gs pos="0">
              <a:schemeClr val="accent4">
                <a:hueOff val="108645"/>
                <a:satOff val="-1035"/>
                <a:lumOff val="10392"/>
                <a:alphaOff val="0"/>
                <a:tint val="50000"/>
                <a:shade val="86000"/>
                <a:satMod val="140000"/>
              </a:schemeClr>
            </a:gs>
            <a:gs pos="45000">
              <a:schemeClr val="accent4">
                <a:hueOff val="108645"/>
                <a:satOff val="-1035"/>
                <a:lumOff val="10392"/>
                <a:alphaOff val="0"/>
                <a:tint val="48000"/>
                <a:satMod val="150000"/>
              </a:schemeClr>
            </a:gs>
            <a:gs pos="100000">
              <a:schemeClr val="accent4">
                <a:hueOff val="108645"/>
                <a:satOff val="-1035"/>
                <a:lumOff val="10392"/>
                <a:alphaOff val="0"/>
                <a:tint val="28000"/>
                <a:satMod val="160000"/>
              </a:schemeClr>
            </a:gs>
          </a:gsLst>
          <a:path path="circle">
            <a:fillToRect l="100000" t="100000" r="100000" b="100000"/>
          </a:path>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10800000">
        <a:off x="1669947" y="2907876"/>
        <a:ext cx="622504" cy="156832"/>
      </dsp:txXfrm>
    </dsp:sp>
    <dsp:sp modelId="{B972C574-38A6-461D-82A4-D17020625C69}">
      <dsp:nvSpPr>
        <dsp:cNvPr id="0" name=""/>
        <dsp:cNvSpPr/>
      </dsp:nvSpPr>
      <dsp:spPr>
        <a:xfrm>
          <a:off x="475" y="2612883"/>
          <a:ext cx="1493639" cy="746819"/>
        </a:xfrm>
        <a:prstGeom prst="roundRect">
          <a:avLst>
            <a:gd name="adj" fmla="val 10000"/>
          </a:avLst>
        </a:prstGeom>
        <a:gradFill rotWithShape="0">
          <a:gsLst>
            <a:gs pos="0">
              <a:schemeClr val="accent4">
                <a:hueOff val="217290"/>
                <a:satOff val="-2070"/>
                <a:lumOff val="20784"/>
                <a:alphaOff val="0"/>
                <a:tint val="50000"/>
                <a:shade val="86000"/>
                <a:satMod val="140000"/>
              </a:schemeClr>
            </a:gs>
            <a:gs pos="45000">
              <a:schemeClr val="accent4">
                <a:hueOff val="217290"/>
                <a:satOff val="-2070"/>
                <a:lumOff val="20784"/>
                <a:alphaOff val="0"/>
                <a:tint val="48000"/>
                <a:satMod val="150000"/>
              </a:schemeClr>
            </a:gs>
            <a:gs pos="100000">
              <a:schemeClr val="accent4">
                <a:hueOff val="217290"/>
                <a:satOff val="-2070"/>
                <a:lumOff val="20784"/>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Affordability</a:t>
          </a:r>
        </a:p>
      </dsp:txBody>
      <dsp:txXfrm>
        <a:off x="22349" y="2634757"/>
        <a:ext cx="1449891" cy="703071"/>
      </dsp:txXfrm>
    </dsp:sp>
    <dsp:sp modelId="{169A8481-A135-4ED2-8FC5-90540ED70B59}">
      <dsp:nvSpPr>
        <dsp:cNvPr id="0" name=""/>
        <dsp:cNvSpPr/>
      </dsp:nvSpPr>
      <dsp:spPr>
        <a:xfrm rot="18000000">
          <a:off x="974579" y="1787006"/>
          <a:ext cx="779336" cy="261386"/>
        </a:xfrm>
        <a:prstGeom prst="leftRightArrow">
          <a:avLst>
            <a:gd name="adj1" fmla="val 60000"/>
            <a:gd name="adj2" fmla="val 50000"/>
          </a:avLst>
        </a:prstGeom>
        <a:gradFill rotWithShape="0">
          <a:gsLst>
            <a:gs pos="0">
              <a:schemeClr val="accent4">
                <a:hueOff val="217290"/>
                <a:satOff val="-2070"/>
                <a:lumOff val="20784"/>
                <a:alphaOff val="0"/>
                <a:tint val="50000"/>
                <a:shade val="86000"/>
                <a:satMod val="140000"/>
              </a:schemeClr>
            </a:gs>
            <a:gs pos="45000">
              <a:schemeClr val="accent4">
                <a:hueOff val="217290"/>
                <a:satOff val="-2070"/>
                <a:lumOff val="20784"/>
                <a:alphaOff val="0"/>
                <a:tint val="48000"/>
                <a:satMod val="150000"/>
              </a:schemeClr>
            </a:gs>
            <a:gs pos="100000">
              <a:schemeClr val="accent4">
                <a:hueOff val="217290"/>
                <a:satOff val="-2070"/>
                <a:lumOff val="20784"/>
                <a:alphaOff val="0"/>
                <a:tint val="28000"/>
                <a:satMod val="160000"/>
              </a:schemeClr>
            </a:gs>
          </a:gsLst>
          <a:path path="circle">
            <a:fillToRect l="100000" t="100000" r="100000" b="100000"/>
          </a:path>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1052995" y="1839283"/>
        <a:ext cx="622504" cy="15683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008393-25E6-40EF-A631-978B2CC1C296}">
      <dsp:nvSpPr>
        <dsp:cNvPr id="0" name=""/>
        <dsp:cNvSpPr/>
      </dsp:nvSpPr>
      <dsp:spPr>
        <a:xfrm>
          <a:off x="1234380" y="475697"/>
          <a:ext cx="1493639" cy="746819"/>
        </a:xfrm>
        <a:prstGeom prst="roundRect">
          <a:avLst>
            <a:gd name="adj" fmla="val 10000"/>
          </a:avLst>
        </a:prstGeom>
        <a:gradFill rotWithShape="0">
          <a:gsLst>
            <a:gs pos="0">
              <a:schemeClr val="accent4">
                <a:hueOff val="0"/>
                <a:satOff val="0"/>
                <a:lumOff val="0"/>
                <a:alphaOff val="0"/>
                <a:tint val="50000"/>
                <a:shade val="86000"/>
                <a:satMod val="140000"/>
              </a:schemeClr>
            </a:gs>
            <a:gs pos="45000">
              <a:schemeClr val="accent4">
                <a:hueOff val="0"/>
                <a:satOff val="0"/>
                <a:lumOff val="0"/>
                <a:alphaOff val="0"/>
                <a:tint val="48000"/>
                <a:satMod val="150000"/>
              </a:schemeClr>
            </a:gs>
            <a:gs pos="100000">
              <a:schemeClr val="accent4">
                <a:hueOff val="0"/>
                <a:satOff val="0"/>
                <a:lumOff val="0"/>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Individual</a:t>
          </a:r>
        </a:p>
      </dsp:txBody>
      <dsp:txXfrm>
        <a:off x="1256254" y="497571"/>
        <a:ext cx="1449891" cy="703071"/>
      </dsp:txXfrm>
    </dsp:sp>
    <dsp:sp modelId="{7A44BEC2-DDAD-43CE-9C2D-1E42ED47AA3A}">
      <dsp:nvSpPr>
        <dsp:cNvPr id="0" name=""/>
        <dsp:cNvSpPr/>
      </dsp:nvSpPr>
      <dsp:spPr>
        <a:xfrm rot="3600000">
          <a:off x="2208484" y="1787006"/>
          <a:ext cx="779336" cy="261386"/>
        </a:xfrm>
        <a:prstGeom prst="leftRightArrow">
          <a:avLst>
            <a:gd name="adj1" fmla="val 60000"/>
            <a:gd name="adj2" fmla="val 50000"/>
          </a:avLst>
        </a:prstGeom>
        <a:gradFill rotWithShape="0">
          <a:gsLst>
            <a:gs pos="0">
              <a:schemeClr val="accent4">
                <a:hueOff val="0"/>
                <a:satOff val="0"/>
                <a:lumOff val="0"/>
                <a:alphaOff val="0"/>
                <a:tint val="50000"/>
                <a:shade val="86000"/>
                <a:satMod val="140000"/>
              </a:schemeClr>
            </a:gs>
            <a:gs pos="45000">
              <a:schemeClr val="accent4">
                <a:hueOff val="0"/>
                <a:satOff val="0"/>
                <a:lumOff val="0"/>
                <a:alphaOff val="0"/>
                <a:tint val="48000"/>
                <a:satMod val="150000"/>
              </a:schemeClr>
            </a:gs>
            <a:gs pos="100000">
              <a:schemeClr val="accent4">
                <a:hueOff val="0"/>
                <a:satOff val="0"/>
                <a:lumOff val="0"/>
                <a:alphaOff val="0"/>
                <a:tint val="28000"/>
                <a:satMod val="160000"/>
              </a:schemeClr>
            </a:gs>
          </a:gsLst>
          <a:path path="circle">
            <a:fillToRect l="100000" t="100000" r="100000" b="100000"/>
          </a:path>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2286900" y="1839283"/>
        <a:ext cx="622504" cy="156832"/>
      </dsp:txXfrm>
    </dsp:sp>
    <dsp:sp modelId="{E844C9AF-0A6C-4B66-B40A-B10EFFE53E69}">
      <dsp:nvSpPr>
        <dsp:cNvPr id="0" name=""/>
        <dsp:cNvSpPr/>
      </dsp:nvSpPr>
      <dsp:spPr>
        <a:xfrm>
          <a:off x="2468285" y="2612883"/>
          <a:ext cx="1493639" cy="746819"/>
        </a:xfrm>
        <a:prstGeom prst="roundRect">
          <a:avLst>
            <a:gd name="adj" fmla="val 10000"/>
          </a:avLst>
        </a:prstGeom>
        <a:gradFill rotWithShape="0">
          <a:gsLst>
            <a:gs pos="0">
              <a:schemeClr val="accent4">
                <a:hueOff val="108645"/>
                <a:satOff val="-1035"/>
                <a:lumOff val="10392"/>
                <a:alphaOff val="0"/>
                <a:tint val="50000"/>
                <a:shade val="86000"/>
                <a:satMod val="140000"/>
              </a:schemeClr>
            </a:gs>
            <a:gs pos="45000">
              <a:schemeClr val="accent4">
                <a:hueOff val="108645"/>
                <a:satOff val="-1035"/>
                <a:lumOff val="10392"/>
                <a:alphaOff val="0"/>
                <a:tint val="48000"/>
                <a:satMod val="150000"/>
              </a:schemeClr>
            </a:gs>
            <a:gs pos="100000">
              <a:schemeClr val="accent4">
                <a:hueOff val="108645"/>
                <a:satOff val="-1035"/>
                <a:lumOff val="10392"/>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Government</a:t>
          </a:r>
        </a:p>
      </dsp:txBody>
      <dsp:txXfrm>
        <a:off x="2490159" y="2634757"/>
        <a:ext cx="1449891" cy="703071"/>
      </dsp:txXfrm>
    </dsp:sp>
    <dsp:sp modelId="{A5FCB1F4-149B-453F-8F22-B919E58F2BA7}">
      <dsp:nvSpPr>
        <dsp:cNvPr id="0" name=""/>
        <dsp:cNvSpPr/>
      </dsp:nvSpPr>
      <dsp:spPr>
        <a:xfrm rot="10800000">
          <a:off x="1591531" y="2855599"/>
          <a:ext cx="779336" cy="261386"/>
        </a:xfrm>
        <a:prstGeom prst="leftRightArrow">
          <a:avLst>
            <a:gd name="adj1" fmla="val 60000"/>
            <a:gd name="adj2" fmla="val 50000"/>
          </a:avLst>
        </a:prstGeom>
        <a:gradFill rotWithShape="0">
          <a:gsLst>
            <a:gs pos="0">
              <a:schemeClr val="accent4">
                <a:hueOff val="108645"/>
                <a:satOff val="-1035"/>
                <a:lumOff val="10392"/>
                <a:alphaOff val="0"/>
                <a:tint val="50000"/>
                <a:shade val="86000"/>
                <a:satMod val="140000"/>
              </a:schemeClr>
            </a:gs>
            <a:gs pos="45000">
              <a:schemeClr val="accent4">
                <a:hueOff val="108645"/>
                <a:satOff val="-1035"/>
                <a:lumOff val="10392"/>
                <a:alphaOff val="0"/>
                <a:tint val="48000"/>
                <a:satMod val="150000"/>
              </a:schemeClr>
            </a:gs>
            <a:gs pos="100000">
              <a:schemeClr val="accent4">
                <a:hueOff val="108645"/>
                <a:satOff val="-1035"/>
                <a:lumOff val="10392"/>
                <a:alphaOff val="0"/>
                <a:tint val="28000"/>
                <a:satMod val="160000"/>
              </a:schemeClr>
            </a:gs>
          </a:gsLst>
          <a:path path="circle">
            <a:fillToRect l="100000" t="100000" r="100000" b="100000"/>
          </a:path>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10800000">
        <a:off x="1669947" y="2907876"/>
        <a:ext cx="622504" cy="156832"/>
      </dsp:txXfrm>
    </dsp:sp>
    <dsp:sp modelId="{B972C574-38A6-461D-82A4-D17020625C69}">
      <dsp:nvSpPr>
        <dsp:cNvPr id="0" name=""/>
        <dsp:cNvSpPr/>
      </dsp:nvSpPr>
      <dsp:spPr>
        <a:xfrm>
          <a:off x="475" y="2612883"/>
          <a:ext cx="1493639" cy="746819"/>
        </a:xfrm>
        <a:prstGeom prst="roundRect">
          <a:avLst>
            <a:gd name="adj" fmla="val 10000"/>
          </a:avLst>
        </a:prstGeom>
        <a:gradFill rotWithShape="0">
          <a:gsLst>
            <a:gs pos="0">
              <a:schemeClr val="accent4">
                <a:hueOff val="217290"/>
                <a:satOff val="-2070"/>
                <a:lumOff val="20784"/>
                <a:alphaOff val="0"/>
                <a:tint val="50000"/>
                <a:shade val="86000"/>
                <a:satMod val="140000"/>
              </a:schemeClr>
            </a:gs>
            <a:gs pos="45000">
              <a:schemeClr val="accent4">
                <a:hueOff val="217290"/>
                <a:satOff val="-2070"/>
                <a:lumOff val="20784"/>
                <a:alphaOff val="0"/>
                <a:tint val="48000"/>
                <a:satMod val="150000"/>
              </a:schemeClr>
            </a:gs>
            <a:gs pos="100000">
              <a:schemeClr val="accent4">
                <a:hueOff val="217290"/>
                <a:satOff val="-2070"/>
                <a:lumOff val="20784"/>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Business</a:t>
          </a:r>
        </a:p>
      </dsp:txBody>
      <dsp:txXfrm>
        <a:off x="22349" y="2634757"/>
        <a:ext cx="1449891" cy="703071"/>
      </dsp:txXfrm>
    </dsp:sp>
    <dsp:sp modelId="{169A8481-A135-4ED2-8FC5-90540ED70B59}">
      <dsp:nvSpPr>
        <dsp:cNvPr id="0" name=""/>
        <dsp:cNvSpPr/>
      </dsp:nvSpPr>
      <dsp:spPr>
        <a:xfrm rot="18000000">
          <a:off x="974579" y="1787006"/>
          <a:ext cx="779336" cy="261386"/>
        </a:xfrm>
        <a:prstGeom prst="leftRightArrow">
          <a:avLst>
            <a:gd name="adj1" fmla="val 60000"/>
            <a:gd name="adj2" fmla="val 50000"/>
          </a:avLst>
        </a:prstGeom>
        <a:gradFill rotWithShape="0">
          <a:gsLst>
            <a:gs pos="0">
              <a:schemeClr val="accent4">
                <a:hueOff val="217290"/>
                <a:satOff val="-2070"/>
                <a:lumOff val="20784"/>
                <a:alphaOff val="0"/>
                <a:tint val="50000"/>
                <a:shade val="86000"/>
                <a:satMod val="140000"/>
              </a:schemeClr>
            </a:gs>
            <a:gs pos="45000">
              <a:schemeClr val="accent4">
                <a:hueOff val="217290"/>
                <a:satOff val="-2070"/>
                <a:lumOff val="20784"/>
                <a:alphaOff val="0"/>
                <a:tint val="48000"/>
                <a:satMod val="150000"/>
              </a:schemeClr>
            </a:gs>
            <a:gs pos="100000">
              <a:schemeClr val="accent4">
                <a:hueOff val="217290"/>
                <a:satOff val="-2070"/>
                <a:lumOff val="20784"/>
                <a:alphaOff val="0"/>
                <a:tint val="28000"/>
                <a:satMod val="160000"/>
              </a:schemeClr>
            </a:gs>
          </a:gsLst>
          <a:path path="circle">
            <a:fillToRect l="100000" t="100000" r="100000" b="100000"/>
          </a:path>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1052995" y="1839283"/>
        <a:ext cx="622504" cy="15683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008393-25E6-40EF-A631-978B2CC1C296}">
      <dsp:nvSpPr>
        <dsp:cNvPr id="0" name=""/>
        <dsp:cNvSpPr/>
      </dsp:nvSpPr>
      <dsp:spPr>
        <a:xfrm>
          <a:off x="913209" y="340"/>
          <a:ext cx="2135981" cy="1067990"/>
        </a:xfrm>
        <a:prstGeom prst="roundRect">
          <a:avLst>
            <a:gd name="adj" fmla="val 10000"/>
          </a:avLst>
        </a:prstGeom>
        <a:gradFill rotWithShape="0">
          <a:gsLst>
            <a:gs pos="0">
              <a:schemeClr val="accent4">
                <a:hueOff val="0"/>
                <a:satOff val="0"/>
                <a:lumOff val="0"/>
                <a:alphaOff val="0"/>
                <a:tint val="50000"/>
                <a:shade val="86000"/>
                <a:satMod val="140000"/>
              </a:schemeClr>
            </a:gs>
            <a:gs pos="45000">
              <a:schemeClr val="accent4">
                <a:hueOff val="0"/>
                <a:satOff val="0"/>
                <a:lumOff val="0"/>
                <a:alphaOff val="0"/>
                <a:tint val="48000"/>
                <a:satMod val="150000"/>
              </a:schemeClr>
            </a:gs>
            <a:gs pos="100000">
              <a:schemeClr val="accent4">
                <a:hueOff val="0"/>
                <a:satOff val="0"/>
                <a:lumOff val="0"/>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Economic</a:t>
          </a:r>
        </a:p>
      </dsp:txBody>
      <dsp:txXfrm>
        <a:off x="944489" y="31620"/>
        <a:ext cx="2073421" cy="1005430"/>
      </dsp:txXfrm>
    </dsp:sp>
    <dsp:sp modelId="{7A44BEC2-DDAD-43CE-9C2D-1E42ED47AA3A}">
      <dsp:nvSpPr>
        <dsp:cNvPr id="0" name=""/>
        <dsp:cNvSpPr/>
      </dsp:nvSpPr>
      <dsp:spPr>
        <a:xfrm rot="5400000">
          <a:off x="1423624" y="1578401"/>
          <a:ext cx="1115150" cy="373796"/>
        </a:xfrm>
        <a:prstGeom prst="leftRightArrow">
          <a:avLst>
            <a:gd name="adj1" fmla="val 60000"/>
            <a:gd name="adj2" fmla="val 50000"/>
          </a:avLst>
        </a:prstGeom>
        <a:gradFill rotWithShape="0">
          <a:gsLst>
            <a:gs pos="0">
              <a:schemeClr val="accent4">
                <a:hueOff val="0"/>
                <a:satOff val="0"/>
                <a:lumOff val="0"/>
                <a:alphaOff val="0"/>
                <a:tint val="50000"/>
                <a:shade val="86000"/>
                <a:satMod val="140000"/>
              </a:schemeClr>
            </a:gs>
            <a:gs pos="45000">
              <a:schemeClr val="accent4">
                <a:hueOff val="0"/>
                <a:satOff val="0"/>
                <a:lumOff val="0"/>
                <a:alphaOff val="0"/>
                <a:tint val="48000"/>
                <a:satMod val="150000"/>
              </a:schemeClr>
            </a:gs>
            <a:gs pos="100000">
              <a:schemeClr val="accent4">
                <a:hueOff val="0"/>
                <a:satOff val="0"/>
                <a:lumOff val="0"/>
                <a:alphaOff val="0"/>
                <a:tint val="28000"/>
                <a:satMod val="160000"/>
              </a:schemeClr>
            </a:gs>
          </a:gsLst>
          <a:path path="circle">
            <a:fillToRect l="100000" t="100000" r="100000" b="100000"/>
          </a:path>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1535763" y="1653160"/>
        <a:ext cx="890872" cy="224278"/>
      </dsp:txXfrm>
    </dsp:sp>
    <dsp:sp modelId="{B972C574-38A6-461D-82A4-D17020625C69}">
      <dsp:nvSpPr>
        <dsp:cNvPr id="0" name=""/>
        <dsp:cNvSpPr/>
      </dsp:nvSpPr>
      <dsp:spPr>
        <a:xfrm>
          <a:off x="913209" y="2462269"/>
          <a:ext cx="2135981" cy="1067990"/>
        </a:xfrm>
        <a:prstGeom prst="roundRect">
          <a:avLst>
            <a:gd name="adj" fmla="val 10000"/>
          </a:avLst>
        </a:prstGeom>
        <a:gradFill rotWithShape="0">
          <a:gsLst>
            <a:gs pos="0">
              <a:schemeClr val="accent4">
                <a:hueOff val="217290"/>
                <a:satOff val="-2070"/>
                <a:lumOff val="20784"/>
                <a:alphaOff val="0"/>
                <a:tint val="50000"/>
                <a:shade val="86000"/>
                <a:satMod val="140000"/>
              </a:schemeClr>
            </a:gs>
            <a:gs pos="45000">
              <a:schemeClr val="accent4">
                <a:hueOff val="217290"/>
                <a:satOff val="-2070"/>
                <a:lumOff val="20784"/>
                <a:alphaOff val="0"/>
                <a:tint val="48000"/>
                <a:satMod val="150000"/>
              </a:schemeClr>
            </a:gs>
            <a:gs pos="100000">
              <a:schemeClr val="accent4">
                <a:hueOff val="217290"/>
                <a:satOff val="-2070"/>
                <a:lumOff val="20784"/>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Social</a:t>
          </a:r>
        </a:p>
      </dsp:txBody>
      <dsp:txXfrm>
        <a:off x="944489" y="2493549"/>
        <a:ext cx="2073421" cy="1005430"/>
      </dsp:txXfrm>
    </dsp:sp>
    <dsp:sp modelId="{169A8481-A135-4ED2-8FC5-90540ED70B59}">
      <dsp:nvSpPr>
        <dsp:cNvPr id="0" name=""/>
        <dsp:cNvSpPr/>
      </dsp:nvSpPr>
      <dsp:spPr>
        <a:xfrm rot="16200000">
          <a:off x="1423624" y="1578401"/>
          <a:ext cx="1115150" cy="373796"/>
        </a:xfrm>
        <a:prstGeom prst="leftRightArrow">
          <a:avLst>
            <a:gd name="adj1" fmla="val 60000"/>
            <a:gd name="adj2" fmla="val 50000"/>
          </a:avLst>
        </a:prstGeom>
        <a:gradFill rotWithShape="0">
          <a:gsLst>
            <a:gs pos="0">
              <a:schemeClr val="accent4">
                <a:hueOff val="217290"/>
                <a:satOff val="-2070"/>
                <a:lumOff val="20784"/>
                <a:alphaOff val="0"/>
                <a:tint val="50000"/>
                <a:shade val="86000"/>
                <a:satMod val="140000"/>
              </a:schemeClr>
            </a:gs>
            <a:gs pos="45000">
              <a:schemeClr val="accent4">
                <a:hueOff val="217290"/>
                <a:satOff val="-2070"/>
                <a:lumOff val="20784"/>
                <a:alphaOff val="0"/>
                <a:tint val="48000"/>
                <a:satMod val="150000"/>
              </a:schemeClr>
            </a:gs>
            <a:gs pos="100000">
              <a:schemeClr val="accent4">
                <a:hueOff val="217290"/>
                <a:satOff val="-2070"/>
                <a:lumOff val="20784"/>
                <a:alphaOff val="0"/>
                <a:tint val="28000"/>
                <a:satMod val="160000"/>
              </a:schemeClr>
            </a:gs>
          </a:gsLst>
          <a:path path="circle">
            <a:fillToRect l="100000" t="100000" r="100000" b="100000"/>
          </a:path>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1535763" y="1653160"/>
        <a:ext cx="890872" cy="224278"/>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4A8314-987A-45C5-B978-9AA6B9974F98}" type="datetimeFigureOut">
              <a:rPr lang="en-US" smtClean="0"/>
              <a:t>11/12/2017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CF0A01-C0EF-44D5-9F00-75D7B822CC11}" type="slidenum">
              <a:rPr lang="en-US" smtClean="0"/>
              <a:t>‹#›</a:t>
            </a:fld>
            <a:endParaRPr lang="en-US"/>
          </a:p>
        </p:txBody>
      </p:sp>
    </p:spTree>
    <p:extLst>
      <p:ext uri="{BB962C8B-B14F-4D97-AF65-F5344CB8AC3E}">
        <p14:creationId xmlns:p14="http://schemas.microsoft.com/office/powerpoint/2010/main" val="1687960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B90511-7242-4FA5-8CA9-21FF86FBE5C6}" type="slidenum">
              <a:rPr lang="en-US" smtClean="0"/>
              <a:t>14</a:t>
            </a:fld>
            <a:endParaRPr lang="en-US"/>
          </a:p>
        </p:txBody>
      </p:sp>
    </p:spTree>
    <p:extLst>
      <p:ext uri="{BB962C8B-B14F-4D97-AF65-F5344CB8AC3E}">
        <p14:creationId xmlns:p14="http://schemas.microsoft.com/office/powerpoint/2010/main" val="30054178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rPr>
              <a:t>The Political</a:t>
            </a:r>
            <a:r>
              <a:rPr lang="en-US" baseline="0" dirty="0">
                <a:solidFill>
                  <a:srgbClr val="000000"/>
                </a:solidFill>
              </a:rPr>
              <a:t> and regulatory environment pillar measures the extent of intellectual property rights protection, prevalence of software piracy, the efficiency and independence of the judiciary, the efficiency of the law-making process, and the overall quality of regulations pertaining to ICTs.</a:t>
            </a:r>
          </a:p>
          <a:p>
            <a:r>
              <a:rPr lang="en-US" baseline="0" dirty="0">
                <a:solidFill>
                  <a:srgbClr val="000000"/>
                </a:solidFill>
              </a:rPr>
              <a:t>The Business and Innovation environment  pillar gauges the support of entrepreneurship by taking into account measures of red tape, the ease of starting a business, and taxation.    It measures the conditions that allow innovation to flourish by including indicators on the overall availability of technology, the intensity of competition, the demand conditions for innovative products and the availability of venture capital for funding.</a:t>
            </a:r>
            <a:endParaRPr lang="en-US" dirty="0">
              <a:solidFill>
                <a:srgbClr val="000000"/>
              </a:solidFill>
            </a:endParaRPr>
          </a:p>
        </p:txBody>
      </p:sp>
      <p:sp>
        <p:nvSpPr>
          <p:cNvPr id="4" name="Slide Number Placeholder 3"/>
          <p:cNvSpPr>
            <a:spLocks noGrp="1"/>
          </p:cNvSpPr>
          <p:nvPr>
            <p:ph type="sldNum" sz="quarter" idx="10"/>
          </p:nvPr>
        </p:nvSpPr>
        <p:spPr/>
        <p:txBody>
          <a:bodyPr/>
          <a:lstStyle/>
          <a:p>
            <a:fld id="{27B90511-7242-4FA5-8CA9-21FF86FBE5C6}" type="slidenum">
              <a:rPr lang="en-US" smtClean="0"/>
              <a:t>15</a:t>
            </a:fld>
            <a:endParaRPr lang="en-US"/>
          </a:p>
        </p:txBody>
      </p:sp>
    </p:spTree>
    <p:extLst>
      <p:ext uri="{BB962C8B-B14F-4D97-AF65-F5344CB8AC3E}">
        <p14:creationId xmlns:p14="http://schemas.microsoft.com/office/powerpoint/2010/main" val="8523572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Infrastructure pillar capture the state</a:t>
            </a:r>
            <a:r>
              <a:rPr lang="en-US" baseline="0" dirty="0"/>
              <a:t> of a country’ ICT infrastructure as well as infrastructure that matters for ICT development; mobile network coverage, international Internet bandwidth, secure Internet server, and electricity production.</a:t>
            </a:r>
          </a:p>
          <a:p>
            <a:r>
              <a:rPr lang="en-US" baseline="0" dirty="0"/>
              <a:t>Affordability pillar assesses the affordability of ICTs in a country through measures of mobile telephony usage costs and broadband Internet subscription costs.  More intense competition tends to reduce retail prices in the long run.</a:t>
            </a:r>
          </a:p>
          <a:p>
            <a:r>
              <a:rPr lang="en-US" baseline="0" dirty="0"/>
              <a:t>The Skills pillar measures the capacity of the population to make effective use of ICTs by taking into account the enrollment rate in secondary education, the overall quality of the education system, and of mathematics and science education in particular, and adult literacy.</a:t>
            </a:r>
          </a:p>
          <a:p>
            <a:endParaRPr lang="en-US" dirty="0"/>
          </a:p>
        </p:txBody>
      </p:sp>
      <p:sp>
        <p:nvSpPr>
          <p:cNvPr id="4" name="Slide Number Placeholder 3"/>
          <p:cNvSpPr>
            <a:spLocks noGrp="1"/>
          </p:cNvSpPr>
          <p:nvPr>
            <p:ph type="sldNum" sz="quarter" idx="10"/>
          </p:nvPr>
        </p:nvSpPr>
        <p:spPr/>
        <p:txBody>
          <a:bodyPr/>
          <a:lstStyle/>
          <a:p>
            <a:fld id="{27B90511-7242-4FA5-8CA9-21FF86FBE5C6}" type="slidenum">
              <a:rPr lang="en-US" smtClean="0"/>
              <a:t>16</a:t>
            </a:fld>
            <a:endParaRPr lang="en-US"/>
          </a:p>
        </p:txBody>
      </p:sp>
    </p:spTree>
    <p:extLst>
      <p:ext uri="{BB962C8B-B14F-4D97-AF65-F5344CB8AC3E}">
        <p14:creationId xmlns:p14="http://schemas.microsoft.com/office/powerpoint/2010/main" val="32628628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Individual</a:t>
            </a:r>
            <a:r>
              <a:rPr lang="en-US" baseline="0" dirty="0"/>
              <a:t> Usage pillar measures the level of diffusion among a country’s population, using mobile telephony penetration. Internet usage, personal computer ownership and the use of social networks.</a:t>
            </a:r>
          </a:p>
          <a:p>
            <a:r>
              <a:rPr lang="en-US" baseline="0" dirty="0"/>
              <a:t>The Business Usage pillar captures the extent to which businesses in a country use the Internet for business-to-business and business-to-consumer operations, as well as their efforts to integrate ICTs in their operations.  It also takes into account the number of patent applications under the Patent Cooperation Treaty (PCT).</a:t>
            </a:r>
          </a:p>
          <a:p>
            <a:r>
              <a:rPr lang="en-US" baseline="0" dirty="0"/>
              <a:t>The Government Usage pillar assesse the leadership and success of the government in developing and implementing strategies for ICT development, as well as in using ICTs, as measured by the availability and quality of government online services.</a:t>
            </a:r>
            <a:endParaRPr lang="en-US" dirty="0"/>
          </a:p>
        </p:txBody>
      </p:sp>
      <p:sp>
        <p:nvSpPr>
          <p:cNvPr id="4" name="Slide Number Placeholder 3"/>
          <p:cNvSpPr>
            <a:spLocks noGrp="1"/>
          </p:cNvSpPr>
          <p:nvPr>
            <p:ph type="sldNum" sz="quarter" idx="10"/>
          </p:nvPr>
        </p:nvSpPr>
        <p:spPr/>
        <p:txBody>
          <a:bodyPr/>
          <a:lstStyle/>
          <a:p>
            <a:fld id="{27B90511-7242-4FA5-8CA9-21FF86FBE5C6}" type="slidenum">
              <a:rPr lang="en-US" smtClean="0"/>
              <a:t>17</a:t>
            </a:fld>
            <a:endParaRPr lang="en-US"/>
          </a:p>
        </p:txBody>
      </p:sp>
    </p:spTree>
    <p:extLst>
      <p:ext uri="{BB962C8B-B14F-4D97-AF65-F5344CB8AC3E}">
        <p14:creationId xmlns:p14="http://schemas.microsoft.com/office/powerpoint/2010/main" val="8836538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Economic Impacts pillar aims to measure the effect of ICTs on the economy through technological and non-technological</a:t>
            </a:r>
            <a:r>
              <a:rPr lang="en-US" baseline="0" dirty="0"/>
              <a:t> innovations in a country and the development of patents and new products, processes, and organizational models.</a:t>
            </a:r>
          </a:p>
          <a:p>
            <a:r>
              <a:rPr lang="en-US" baseline="0" dirty="0"/>
              <a:t>The Social Impact pillar aims to assess a country’s societal progress brought about or enhanced by the use of ICTs.  Currently, because of data limitations, this pillar focuses on assessing the extent to which ICTs allow access to basic services such as education, financial and health care.</a:t>
            </a:r>
            <a:endParaRPr lang="en-US" dirty="0"/>
          </a:p>
        </p:txBody>
      </p:sp>
      <p:sp>
        <p:nvSpPr>
          <p:cNvPr id="4" name="Slide Number Placeholder 3"/>
          <p:cNvSpPr>
            <a:spLocks noGrp="1"/>
          </p:cNvSpPr>
          <p:nvPr>
            <p:ph type="sldNum" sz="quarter" idx="10"/>
          </p:nvPr>
        </p:nvSpPr>
        <p:spPr/>
        <p:txBody>
          <a:bodyPr/>
          <a:lstStyle/>
          <a:p>
            <a:fld id="{27B90511-7242-4FA5-8CA9-21FF86FBE5C6}" type="slidenum">
              <a:rPr lang="en-US" smtClean="0"/>
              <a:t>18</a:t>
            </a:fld>
            <a:endParaRPr lang="en-US"/>
          </a:p>
        </p:txBody>
      </p:sp>
    </p:spTree>
    <p:extLst>
      <p:ext uri="{BB962C8B-B14F-4D97-AF65-F5344CB8AC3E}">
        <p14:creationId xmlns:p14="http://schemas.microsoft.com/office/powerpoint/2010/main" val="7483178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99A348E-1E96-4D72-ABA4-C032DA6C3922}" type="datetimeFigureOut">
              <a:rPr lang="en-US" smtClean="0"/>
              <a:t>11/12/2017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F9DBE0-D8DC-49B6-A85D-34E3A0452F26}" type="slidenum">
              <a:rPr lang="en-US" smtClean="0"/>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99A348E-1E96-4D72-ABA4-C032DA6C3922}" type="datetimeFigureOut">
              <a:rPr lang="en-US" smtClean="0"/>
              <a:t>11/12/2017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F9DBE0-D8DC-49B6-A85D-34E3A0452F2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99A348E-1E96-4D72-ABA4-C032DA6C3922}" type="datetimeFigureOut">
              <a:rPr lang="en-US" smtClean="0"/>
              <a:t>11/12/2017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F9DBE0-D8DC-49B6-A85D-34E3A0452F26}" type="slidenum">
              <a:rPr lang="en-US" smtClean="0"/>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99A348E-1E96-4D72-ABA4-C032DA6C3922}" type="datetimeFigureOut">
              <a:rPr lang="en-US" smtClean="0"/>
              <a:t>11/12/2017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F9DBE0-D8DC-49B6-A85D-34E3A0452F26}"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99A348E-1E96-4D72-ABA4-C032DA6C3922}" type="datetimeFigureOut">
              <a:rPr lang="en-US" smtClean="0"/>
              <a:t>11/12/2017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BF9DBE0-D8DC-49B6-A85D-34E3A0452F26}" type="slidenum">
              <a:rPr lang="en-US" smtClean="0"/>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99A348E-1E96-4D72-ABA4-C032DA6C3922}" type="datetimeFigureOut">
              <a:rPr lang="en-US" smtClean="0"/>
              <a:t>11/12/2017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BF9DBE0-D8DC-49B6-A85D-34E3A0452F2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9A348E-1E96-4D72-ABA4-C032DA6C3922}" type="datetimeFigureOut">
              <a:rPr lang="en-US" smtClean="0"/>
              <a:t>11/12/2017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BF9DBE0-D8DC-49B6-A85D-34E3A0452F2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99A348E-1E96-4D72-ABA4-C032DA6C3922}" type="datetimeFigureOut">
              <a:rPr lang="en-US" smtClean="0"/>
              <a:t>11/12/2017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F9DBE0-D8DC-49B6-A85D-34E3A0452F26}" type="slidenum">
              <a:rPr lang="en-US" smtClean="0"/>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99A348E-1E96-4D72-ABA4-C032DA6C3922}" type="datetimeFigureOut">
              <a:rPr lang="en-US" smtClean="0"/>
              <a:t>11/12/2017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F9DBE0-D8DC-49B6-A85D-34E3A0452F26}"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99A348E-1E96-4D72-ABA4-C032DA6C3922}" type="datetimeFigureOut">
              <a:rPr lang="en-US" smtClean="0"/>
              <a:t>11/12/2017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F9DBE0-D8DC-49B6-A85D-34E3A0452F2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99A348E-1E96-4D72-ABA4-C032DA6C3922}" type="datetimeFigureOut">
              <a:rPr lang="en-US" smtClean="0"/>
              <a:t>11/12/2017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F9DBE0-D8DC-49B6-A85D-34E3A0452F26}"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30725"/>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88A281C2-42B7-43AF-9DA9-FC6949B86475}" type="slidenum">
              <a:rPr lang="en-US" altLang="en-US"/>
              <a:pPr>
                <a:defRPr/>
              </a:pPr>
              <a:t>‹#›</a:t>
            </a:fld>
            <a:endParaRPr lang="en-US" altLang="en-US"/>
          </a:p>
        </p:txBody>
      </p:sp>
    </p:spTree>
    <p:extLst>
      <p:ext uri="{BB962C8B-B14F-4D97-AF65-F5344CB8AC3E}">
        <p14:creationId xmlns:p14="http://schemas.microsoft.com/office/powerpoint/2010/main" val="42467993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F99A348E-1E96-4D72-ABA4-C032DA6C3922}" type="datetimeFigureOut">
              <a:rPr lang="en-US" smtClean="0"/>
              <a:t>11/12/2017</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BF9DBE0-D8DC-49B6-A85D-34E3A0452F2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ctrTitle"/>
          </p:nvPr>
        </p:nvSpPr>
        <p:spPr/>
        <p:txBody>
          <a:bodyPr/>
          <a:lstStyle/>
          <a:p>
            <a:pPr eaLnBrk="1" hangingPunct="1"/>
            <a:r>
              <a:rPr lang="en-US" dirty="0"/>
              <a:t>Final Project:  D</a:t>
            </a:r>
          </a:p>
        </p:txBody>
      </p:sp>
      <p:sp>
        <p:nvSpPr>
          <p:cNvPr id="17411" name="Rectangle 3"/>
          <p:cNvSpPr>
            <a:spLocks noGrp="1" noChangeArrowheads="1"/>
          </p:cNvSpPr>
          <p:nvPr>
            <p:ph type="subTitle" idx="1"/>
          </p:nvPr>
        </p:nvSpPr>
        <p:spPr/>
        <p:txBody>
          <a:bodyPr/>
          <a:lstStyle/>
          <a:p>
            <a:pPr eaLnBrk="1" hangingPunct="1"/>
            <a:r>
              <a:rPr lang="en-US" dirty="0"/>
              <a:t>A Framework for Comparison:</a:t>
            </a:r>
          </a:p>
          <a:p>
            <a:r>
              <a:rPr lang="en-US" dirty="0"/>
              <a:t> S.W.O.T.  Analysis</a:t>
            </a:r>
          </a:p>
          <a:p>
            <a:r>
              <a:rPr lang="en-US" dirty="0"/>
              <a:t>Focus on NRI Pillar</a:t>
            </a:r>
          </a:p>
          <a:p>
            <a:pPr eaLnBrk="1" hangingPunct="1"/>
            <a:endParaRPr lang="en-US" dirty="0"/>
          </a:p>
        </p:txBody>
      </p:sp>
    </p:spTree>
    <p:extLst>
      <p:ext uri="{BB962C8B-B14F-4D97-AF65-F5344CB8AC3E}">
        <p14:creationId xmlns:p14="http://schemas.microsoft.com/office/powerpoint/2010/main" val="23441312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FINAL PROJECT:  ICT Coordinator</a:t>
            </a:r>
          </a:p>
        </p:txBody>
      </p:sp>
      <p:sp>
        <p:nvSpPr>
          <p:cNvPr id="3" name="Content Placeholder 2"/>
          <p:cNvSpPr>
            <a:spLocks noGrp="1"/>
          </p:cNvSpPr>
          <p:nvPr>
            <p:ph idx="1"/>
          </p:nvPr>
        </p:nvSpPr>
        <p:spPr/>
        <p:txBody>
          <a:bodyPr>
            <a:normAutofit fontScale="85000" lnSpcReduction="10000"/>
          </a:bodyPr>
          <a:lstStyle/>
          <a:p>
            <a:r>
              <a:rPr lang="en-US" dirty="0"/>
              <a:t>Worth 100 points – due last day of class</a:t>
            </a:r>
          </a:p>
          <a:p>
            <a:r>
              <a:rPr lang="en-US" dirty="0"/>
              <a:t>Consider that you have just been appointed the “ICT Coordinator” for 1 of the 8 regions or a country that we have reviewed in class.  </a:t>
            </a:r>
          </a:p>
          <a:p>
            <a:r>
              <a:rPr lang="en-US" dirty="0"/>
              <a:t>Create a strategy to move the region forward in regards to ICT Networked Readiness.  Please use concepts, frameworks and examples found in the readings.</a:t>
            </a:r>
          </a:p>
          <a:p>
            <a:r>
              <a:rPr lang="en-US" dirty="0"/>
              <a:t>The “Plan for the Region” should be between 5 and 10 pages in length.  Make sure that you explain all the factors of the environment that must be changed, radically changed or supported. </a:t>
            </a:r>
            <a:br>
              <a:rPr lang="en-US" dirty="0"/>
            </a:br>
            <a:r>
              <a:rPr lang="en-US" dirty="0"/>
              <a:t> </a:t>
            </a:r>
          </a:p>
          <a:p>
            <a:r>
              <a:rPr lang="en-US" dirty="0"/>
              <a:t>Be creative however, consider resources and governments in the area.  What can you change and what will meet resistance? Consider creating a SWOT analysis of the region – if you obtain this analysis from the Internet – make sure you document the source and then add your analysis to the segment.</a:t>
            </a:r>
          </a:p>
          <a:p>
            <a:endParaRPr lang="en-US" dirty="0"/>
          </a:p>
        </p:txBody>
      </p:sp>
    </p:spTree>
    <p:extLst>
      <p:ext uri="{BB962C8B-B14F-4D97-AF65-F5344CB8AC3E}">
        <p14:creationId xmlns:p14="http://schemas.microsoft.com/office/powerpoint/2010/main" val="29877778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a:t>SWOT Chart</a:t>
            </a:r>
          </a:p>
        </p:txBody>
      </p:sp>
      <p:sp>
        <p:nvSpPr>
          <p:cNvPr id="18435" name="Rectangle 3"/>
          <p:cNvSpPr>
            <a:spLocks noGrp="1" noChangeArrowheads="1"/>
          </p:cNvSpPr>
          <p:nvPr>
            <p:ph idx="1"/>
          </p:nvPr>
        </p:nvSpPr>
        <p:spPr/>
        <p:txBody>
          <a:bodyPr/>
          <a:lstStyle/>
          <a:p>
            <a:pPr eaLnBrk="1" hangingPunct="1"/>
            <a:r>
              <a:rPr lang="en-US" dirty="0"/>
              <a:t>Chart Analysis: </a:t>
            </a:r>
          </a:p>
          <a:p>
            <a:pPr lvl="1"/>
            <a:r>
              <a:rPr lang="en-US" dirty="0"/>
              <a:t>Strengths,</a:t>
            </a:r>
          </a:p>
          <a:p>
            <a:pPr lvl="1"/>
            <a:r>
              <a:rPr lang="en-US" dirty="0"/>
              <a:t>Weaknesses,</a:t>
            </a:r>
          </a:p>
          <a:p>
            <a:pPr lvl="1"/>
            <a:r>
              <a:rPr lang="en-US" dirty="0"/>
              <a:t>Opportunities </a:t>
            </a:r>
          </a:p>
          <a:p>
            <a:pPr lvl="1"/>
            <a:r>
              <a:rPr lang="en-US" dirty="0"/>
              <a:t>Threats</a:t>
            </a:r>
          </a:p>
          <a:p>
            <a:r>
              <a:rPr lang="en-US" dirty="0"/>
              <a:t>Assessment under a regional environment</a:t>
            </a:r>
          </a:p>
          <a:p>
            <a:pPr lvl="1" eaLnBrk="1" hangingPunct="1"/>
            <a:r>
              <a:rPr lang="en-US" dirty="0"/>
              <a:t>Region’s market environment</a:t>
            </a:r>
          </a:p>
          <a:p>
            <a:pPr lvl="2" eaLnBrk="1" hangingPunct="1"/>
            <a:r>
              <a:rPr lang="en-US" dirty="0"/>
              <a:t>High-income markets (Brazil, Mexico and Chile)</a:t>
            </a:r>
          </a:p>
          <a:p>
            <a:pPr lvl="2" eaLnBrk="1" hangingPunct="1"/>
            <a:r>
              <a:rPr lang="en-US" dirty="0"/>
              <a:t>Emerging markets (Costa Rica, Colombia and Uruguay)</a:t>
            </a:r>
          </a:p>
          <a:p>
            <a:pPr lvl="2" eaLnBrk="1" hangingPunct="1"/>
            <a:r>
              <a:rPr lang="en-US" dirty="0"/>
              <a:t>Developing, low-income markets (Bolivia, Guatemala and Haiti)</a:t>
            </a:r>
          </a:p>
        </p:txBody>
      </p:sp>
    </p:spTree>
    <p:extLst>
      <p:ext uri="{BB962C8B-B14F-4D97-AF65-F5344CB8AC3E}">
        <p14:creationId xmlns:p14="http://schemas.microsoft.com/office/powerpoint/2010/main" val="3183295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t>Build a SWOT Matrix</a:t>
            </a:r>
          </a:p>
        </p:txBody>
      </p:sp>
      <p:sp>
        <p:nvSpPr>
          <p:cNvPr id="19459" name="Rectangle 3"/>
          <p:cNvSpPr>
            <a:spLocks noGrp="1" noChangeArrowheads="1"/>
          </p:cNvSpPr>
          <p:nvPr>
            <p:ph idx="1"/>
          </p:nvPr>
        </p:nvSpPr>
        <p:spPr/>
        <p:txBody>
          <a:bodyPr/>
          <a:lstStyle/>
          <a:p>
            <a:pPr eaLnBrk="1" hangingPunct="1"/>
            <a:r>
              <a:rPr lang="en-US" dirty="0"/>
              <a:t>List key internal strengths</a:t>
            </a:r>
          </a:p>
          <a:p>
            <a:pPr eaLnBrk="1" hangingPunct="1"/>
            <a:r>
              <a:rPr lang="en-US" dirty="0"/>
              <a:t>List key internal weaknesses</a:t>
            </a:r>
          </a:p>
          <a:p>
            <a:pPr eaLnBrk="1" hangingPunct="1"/>
            <a:r>
              <a:rPr lang="en-US" dirty="0"/>
              <a:t>List key external opportunities</a:t>
            </a:r>
          </a:p>
          <a:p>
            <a:pPr eaLnBrk="1" hangingPunct="1"/>
            <a:r>
              <a:rPr lang="en-US" dirty="0"/>
              <a:t>List key external threats</a:t>
            </a:r>
          </a:p>
          <a:p>
            <a:pPr eaLnBrk="1" hangingPunct="1"/>
            <a:r>
              <a:rPr lang="en-US" dirty="0"/>
              <a:t>Match internal strengths with external opportunities and record the resultant SO Strategies in the appropriate cell.</a:t>
            </a:r>
          </a:p>
          <a:p>
            <a:pPr eaLnBrk="1" hangingPunct="1"/>
            <a:endParaRPr lang="en-US" dirty="0"/>
          </a:p>
          <a:p>
            <a:pPr eaLnBrk="1" hangingPunct="1"/>
            <a:r>
              <a:rPr lang="en-US" dirty="0"/>
              <a:t>NOW – I KNOW – that on the Internet - there are many SWOT matrix recapping our various countries.  If you use one of them – you MUST document –and then explain what you found!</a:t>
            </a:r>
          </a:p>
        </p:txBody>
      </p:sp>
    </p:spTree>
    <p:extLst>
      <p:ext uri="{BB962C8B-B14F-4D97-AF65-F5344CB8AC3E}">
        <p14:creationId xmlns:p14="http://schemas.microsoft.com/office/powerpoint/2010/main" val="41917512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210" name="Group 18"/>
          <p:cNvGraphicFramePr>
            <a:graphicFrameLocks noGrp="1"/>
          </p:cNvGraphicFramePr>
          <p:nvPr>
            <p:ph type="tbl" idx="1"/>
          </p:nvPr>
        </p:nvGraphicFramePr>
        <p:xfrm>
          <a:off x="304800" y="1066800"/>
          <a:ext cx="8229600" cy="5562600"/>
        </p:xfrm>
        <a:graphic>
          <a:graphicData uri="http://schemas.openxmlformats.org/drawingml/2006/table">
            <a:tbl>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2782887">
                <a:tc>
                  <a:txBody>
                    <a:bodyPr/>
                    <a:lstStyle/>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Char char="q"/>
                        <a:tabLst/>
                      </a:pPr>
                      <a:r>
                        <a:rPr kumimoji="0" lang="en-US" sz="2000" b="0" i="0" u="none" strike="noStrike" cap="none" normalizeH="0" baseline="0" dirty="0">
                          <a:ln>
                            <a:noFill/>
                          </a:ln>
                          <a:solidFill>
                            <a:schemeClr val="tx1"/>
                          </a:solidFill>
                          <a:effectLst/>
                          <a:latin typeface="Arial" charset="0"/>
                        </a:rPr>
                        <a:t>Large, young Internet avid population.</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Char char="q"/>
                        <a:tabLst/>
                      </a:pPr>
                      <a:r>
                        <a:rPr kumimoji="0" lang="en-US" sz="2000" b="0" i="0" u="none" strike="noStrike" cap="none" normalizeH="0" baseline="0" dirty="0">
                          <a:ln>
                            <a:noFill/>
                          </a:ln>
                          <a:solidFill>
                            <a:schemeClr val="tx1"/>
                          </a:solidFill>
                          <a:effectLst/>
                          <a:latin typeface="Arial" charset="0"/>
                        </a:rPr>
                        <a:t>Common language and cultural identity</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Char char="q"/>
                        <a:tabLst/>
                      </a:pPr>
                      <a:r>
                        <a:rPr kumimoji="0" lang="en-US" sz="2000" b="0" i="0" u="none" strike="noStrike" cap="none" normalizeH="0" baseline="0" dirty="0">
                          <a:ln>
                            <a:noFill/>
                          </a:ln>
                          <a:solidFill>
                            <a:schemeClr val="tx1"/>
                          </a:solidFill>
                          <a:effectLst/>
                          <a:latin typeface="Arial" charset="0"/>
                        </a:rPr>
                        <a:t>Abundant potential consumers via the Internet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q"/>
                        <a:tabLst/>
                      </a:pPr>
                      <a:r>
                        <a:rPr kumimoji="0" lang="en-US" sz="2000" b="0" i="0" u="none" strike="noStrike" cap="none" normalizeH="0" baseline="0" dirty="0">
                          <a:ln>
                            <a:noFill/>
                          </a:ln>
                          <a:solidFill>
                            <a:schemeClr val="tx1"/>
                          </a:solidFill>
                          <a:effectLst/>
                          <a:latin typeface="Arial" charset="0"/>
                        </a:rPr>
                        <a:t>Pervasive IT illiteracy</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q"/>
                        <a:tabLst/>
                      </a:pPr>
                      <a:r>
                        <a:rPr kumimoji="0" lang="en-US" sz="2000" b="0" i="0" u="none" strike="noStrike" cap="none" normalizeH="0" baseline="0" dirty="0">
                          <a:ln>
                            <a:noFill/>
                          </a:ln>
                          <a:solidFill>
                            <a:schemeClr val="tx1"/>
                          </a:solidFill>
                          <a:effectLst/>
                          <a:latin typeface="Arial" charset="0"/>
                        </a:rPr>
                        <a:t>Acute imbalances of income distribution</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q"/>
                        <a:tabLst/>
                      </a:pPr>
                      <a:r>
                        <a:rPr kumimoji="0" lang="en-US" sz="2000" b="0" i="0" u="none" strike="noStrike" cap="none" normalizeH="0" baseline="0" dirty="0">
                          <a:ln>
                            <a:noFill/>
                          </a:ln>
                          <a:solidFill>
                            <a:schemeClr val="tx1"/>
                          </a:solidFill>
                          <a:effectLst/>
                          <a:latin typeface="Arial" charset="0"/>
                        </a:rPr>
                        <a:t>Corruption and political instability</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q"/>
                        <a:tabLst/>
                      </a:pPr>
                      <a:r>
                        <a:rPr kumimoji="0" lang="en-US" sz="2000" b="0" i="0" u="none" strike="noStrike" cap="none" normalizeH="0" baseline="0" dirty="0">
                          <a:ln>
                            <a:noFill/>
                          </a:ln>
                          <a:solidFill>
                            <a:schemeClr val="tx1"/>
                          </a:solidFill>
                          <a:effectLst/>
                          <a:latin typeface="Arial" charset="0"/>
                        </a:rPr>
                        <a:t>Inefficient legislative bodies</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q"/>
                        <a:tabLst/>
                      </a:pPr>
                      <a:r>
                        <a:rPr kumimoji="0" lang="en-US" sz="2000" b="0" i="0" u="none" strike="noStrike" cap="none" normalizeH="0" baseline="0" dirty="0">
                          <a:ln>
                            <a:noFill/>
                          </a:ln>
                          <a:solidFill>
                            <a:schemeClr val="tx1"/>
                          </a:solidFill>
                          <a:effectLst/>
                          <a:latin typeface="Arial" charset="0"/>
                        </a:rPr>
                        <a:t>Poor venture capital infrastructure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779713">
                <a:tc>
                  <a:txBody>
                    <a:bodyPr/>
                    <a:lstStyle/>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q"/>
                        <a:tabLst/>
                      </a:pPr>
                      <a:r>
                        <a:rPr kumimoji="0" lang="en-US" sz="2000" b="0" i="0" u="none" strike="noStrike" cap="none" normalizeH="0" baseline="0" dirty="0">
                          <a:ln>
                            <a:noFill/>
                          </a:ln>
                          <a:solidFill>
                            <a:schemeClr val="tx1"/>
                          </a:solidFill>
                          <a:effectLst/>
                          <a:latin typeface="Arial" charset="0"/>
                        </a:rPr>
                        <a:t>Government can jump-start usage</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q"/>
                        <a:tabLst/>
                      </a:pPr>
                      <a:r>
                        <a:rPr kumimoji="0" lang="en-US" sz="2000" b="0" i="0" u="none" strike="noStrike" cap="none" normalizeH="0" baseline="0" dirty="0">
                          <a:ln>
                            <a:noFill/>
                          </a:ln>
                          <a:solidFill>
                            <a:schemeClr val="tx1"/>
                          </a:solidFill>
                          <a:effectLst/>
                          <a:latin typeface="Arial" charset="0"/>
                        </a:rPr>
                        <a:t>US Hispanic heritage as e-commerce detonator</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q"/>
                        <a:tabLst/>
                      </a:pPr>
                      <a:r>
                        <a:rPr kumimoji="0" lang="en-US" sz="2000" b="0" i="0" u="none" strike="noStrike" cap="none" normalizeH="0" baseline="0" dirty="0">
                          <a:ln>
                            <a:noFill/>
                          </a:ln>
                          <a:solidFill>
                            <a:schemeClr val="tx1"/>
                          </a:solidFill>
                          <a:effectLst/>
                          <a:latin typeface="Arial" charset="0"/>
                        </a:rPr>
                        <a:t>Lucrative low income consumers with pent-up demands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q"/>
                        <a:tabLst/>
                      </a:pPr>
                      <a:r>
                        <a:rPr kumimoji="0" lang="en-US" sz="2000" b="0" i="0" u="none" strike="noStrike" cap="none" normalizeH="0" baseline="0" dirty="0">
                          <a:ln>
                            <a:noFill/>
                          </a:ln>
                          <a:solidFill>
                            <a:schemeClr val="tx1"/>
                          </a:solidFill>
                          <a:effectLst/>
                          <a:latin typeface="Arial" charset="0"/>
                        </a:rPr>
                        <a:t>Political and economical instability</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q"/>
                        <a:tabLst/>
                      </a:pPr>
                      <a:r>
                        <a:rPr kumimoji="0" lang="en-US" sz="2000" b="0" i="0" u="none" strike="noStrike" cap="none" normalizeH="0" baseline="0" dirty="0">
                          <a:ln>
                            <a:noFill/>
                          </a:ln>
                          <a:solidFill>
                            <a:schemeClr val="tx1"/>
                          </a:solidFill>
                          <a:effectLst/>
                          <a:latin typeface="Arial" charset="0"/>
                        </a:rPr>
                        <a:t>Anti-globalization movements</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q"/>
                        <a:tabLst/>
                      </a:pPr>
                      <a:r>
                        <a:rPr kumimoji="0" lang="en-US" sz="2000" b="0" i="0" u="none" strike="noStrike" cap="none" normalizeH="0" baseline="0" dirty="0">
                          <a:ln>
                            <a:noFill/>
                          </a:ln>
                          <a:solidFill>
                            <a:schemeClr val="tx1"/>
                          </a:solidFill>
                          <a:effectLst/>
                          <a:latin typeface="Arial" charset="0"/>
                        </a:rPr>
                        <a:t>Potential social disturbance due to deterioration of living conditions.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0493" name="Rectangle 20"/>
          <p:cNvSpPr>
            <a:spLocks noChangeArrowheads="1"/>
          </p:cNvSpPr>
          <p:nvPr/>
        </p:nvSpPr>
        <p:spPr bwMode="auto">
          <a:xfrm>
            <a:off x="304800" y="685800"/>
            <a:ext cx="4114800" cy="381000"/>
          </a:xfrm>
          <a:prstGeom prst="rect">
            <a:avLst/>
          </a:prstGeom>
          <a:solidFill>
            <a:schemeClr val="folHlink"/>
          </a:solidFill>
          <a:ln w="9525">
            <a:solidFill>
              <a:schemeClr val="tx1"/>
            </a:solidFill>
            <a:miter lim="800000"/>
            <a:headEnd/>
            <a:tailEnd/>
          </a:ln>
        </p:spPr>
        <p:txBody>
          <a:bodyPr wrap="none" anchor="ctr"/>
          <a:lstStyle/>
          <a:p>
            <a:pPr algn="ctr"/>
            <a:r>
              <a:rPr lang="en-US" dirty="0">
                <a:solidFill>
                  <a:schemeClr val="bg1"/>
                </a:solidFill>
              </a:rPr>
              <a:t>Strengths</a:t>
            </a:r>
          </a:p>
        </p:txBody>
      </p:sp>
      <p:sp>
        <p:nvSpPr>
          <p:cNvPr id="20494" name="Rectangle 21"/>
          <p:cNvSpPr>
            <a:spLocks noChangeArrowheads="1"/>
          </p:cNvSpPr>
          <p:nvPr/>
        </p:nvSpPr>
        <p:spPr bwMode="auto">
          <a:xfrm>
            <a:off x="4419600" y="685800"/>
            <a:ext cx="4114800" cy="381000"/>
          </a:xfrm>
          <a:prstGeom prst="rect">
            <a:avLst/>
          </a:prstGeom>
          <a:solidFill>
            <a:schemeClr val="folHlink"/>
          </a:solidFill>
          <a:ln w="9525">
            <a:solidFill>
              <a:schemeClr val="tx1"/>
            </a:solidFill>
            <a:miter lim="800000"/>
            <a:headEnd/>
            <a:tailEnd/>
          </a:ln>
        </p:spPr>
        <p:txBody>
          <a:bodyPr wrap="none" anchor="ctr"/>
          <a:lstStyle/>
          <a:p>
            <a:pPr algn="ctr"/>
            <a:r>
              <a:rPr lang="en-US" dirty="0">
                <a:solidFill>
                  <a:schemeClr val="bg1"/>
                </a:solidFill>
              </a:rPr>
              <a:t>Weaknesses</a:t>
            </a:r>
          </a:p>
        </p:txBody>
      </p:sp>
      <p:sp>
        <p:nvSpPr>
          <p:cNvPr id="20495" name="Rectangle 22"/>
          <p:cNvSpPr>
            <a:spLocks noChangeArrowheads="1"/>
          </p:cNvSpPr>
          <p:nvPr/>
        </p:nvSpPr>
        <p:spPr bwMode="auto">
          <a:xfrm>
            <a:off x="304800" y="3543300"/>
            <a:ext cx="4114800" cy="304800"/>
          </a:xfrm>
          <a:prstGeom prst="rect">
            <a:avLst/>
          </a:prstGeom>
          <a:solidFill>
            <a:schemeClr val="folHlink"/>
          </a:solidFill>
          <a:ln w="9525">
            <a:solidFill>
              <a:schemeClr val="tx1"/>
            </a:solidFill>
            <a:miter lim="800000"/>
            <a:headEnd/>
            <a:tailEnd/>
          </a:ln>
        </p:spPr>
        <p:txBody>
          <a:bodyPr wrap="none" anchor="ctr"/>
          <a:lstStyle/>
          <a:p>
            <a:pPr algn="ctr"/>
            <a:r>
              <a:rPr lang="en-US" dirty="0">
                <a:solidFill>
                  <a:schemeClr val="bg1"/>
                </a:solidFill>
              </a:rPr>
              <a:t>Opportunities</a:t>
            </a:r>
          </a:p>
        </p:txBody>
      </p:sp>
      <p:sp>
        <p:nvSpPr>
          <p:cNvPr id="20496" name="Rectangle 23"/>
          <p:cNvSpPr>
            <a:spLocks noChangeArrowheads="1"/>
          </p:cNvSpPr>
          <p:nvPr/>
        </p:nvSpPr>
        <p:spPr bwMode="auto">
          <a:xfrm>
            <a:off x="4419600" y="3543300"/>
            <a:ext cx="4114800" cy="304800"/>
          </a:xfrm>
          <a:prstGeom prst="rect">
            <a:avLst/>
          </a:prstGeom>
          <a:solidFill>
            <a:schemeClr val="folHlink"/>
          </a:solidFill>
          <a:ln w="9525">
            <a:solidFill>
              <a:schemeClr val="tx1"/>
            </a:solidFill>
            <a:miter lim="800000"/>
            <a:headEnd/>
            <a:tailEnd/>
          </a:ln>
        </p:spPr>
        <p:txBody>
          <a:bodyPr wrap="none" anchor="ctr"/>
          <a:lstStyle/>
          <a:p>
            <a:pPr algn="ctr"/>
            <a:r>
              <a:rPr lang="en-US" dirty="0">
                <a:solidFill>
                  <a:schemeClr val="bg1"/>
                </a:solidFill>
              </a:rPr>
              <a:t>Threats</a:t>
            </a:r>
          </a:p>
        </p:txBody>
      </p:sp>
    </p:spTree>
    <p:extLst>
      <p:ext uri="{BB962C8B-B14F-4D97-AF65-F5344CB8AC3E}">
        <p14:creationId xmlns:p14="http://schemas.microsoft.com/office/powerpoint/2010/main" val="26087798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dirty="0"/>
              <a:t>Building a More Complex Matrix</a:t>
            </a:r>
          </a:p>
        </p:txBody>
      </p:sp>
      <p:sp>
        <p:nvSpPr>
          <p:cNvPr id="21507" name="Rectangle 3"/>
          <p:cNvSpPr>
            <a:spLocks noGrp="1" noChangeArrowheads="1"/>
          </p:cNvSpPr>
          <p:nvPr>
            <p:ph idx="1"/>
          </p:nvPr>
        </p:nvSpPr>
        <p:spPr/>
        <p:txBody>
          <a:bodyPr/>
          <a:lstStyle/>
          <a:p>
            <a:pPr eaLnBrk="1" hangingPunct="1"/>
            <a:r>
              <a:rPr lang="en-US" dirty="0"/>
              <a:t>When you find a SWOT analysis of your selected country, I wish for you to build a slightly more complex matrix – using your imagination.</a:t>
            </a:r>
          </a:p>
          <a:p>
            <a:pPr eaLnBrk="1" hangingPunct="1"/>
            <a:r>
              <a:rPr lang="en-US" dirty="0"/>
              <a:t>Review the next slide – your concern is the light green cells.</a:t>
            </a:r>
          </a:p>
          <a:p>
            <a:pPr lvl="1"/>
            <a:r>
              <a:rPr lang="en-US" dirty="0"/>
              <a:t>Match internal strengths with external opportunities and record the resultant SO strategies</a:t>
            </a:r>
          </a:p>
          <a:p>
            <a:pPr lvl="1"/>
            <a:r>
              <a:rPr lang="en-US" dirty="0"/>
              <a:t>Match internal weaknesses with external opportunities and record the resultant WO strategies</a:t>
            </a:r>
          </a:p>
          <a:p>
            <a:pPr lvl="1"/>
            <a:r>
              <a:rPr lang="en-US" dirty="0"/>
              <a:t>Match internal strengths with external threats and record the resultant ST strategies</a:t>
            </a:r>
          </a:p>
          <a:p>
            <a:pPr lvl="1"/>
            <a:r>
              <a:rPr lang="en-US" dirty="0"/>
              <a:t>Match internal weaknesses with external threats, and record the resultant WT strategies.</a:t>
            </a:r>
          </a:p>
        </p:txBody>
      </p:sp>
    </p:spTree>
    <p:extLst>
      <p:ext uri="{BB962C8B-B14F-4D97-AF65-F5344CB8AC3E}">
        <p14:creationId xmlns:p14="http://schemas.microsoft.com/office/powerpoint/2010/main" val="6653675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0267" name="Group 27"/>
          <p:cNvGraphicFramePr>
            <a:graphicFrameLocks noGrp="1"/>
          </p:cNvGraphicFramePr>
          <p:nvPr>
            <p:ph type="tbl" idx="1"/>
            <p:extLst>
              <p:ext uri="{D42A27DB-BD31-4B8C-83A1-F6EECF244321}">
                <p14:modId xmlns:p14="http://schemas.microsoft.com/office/powerpoint/2010/main" val="1530332745"/>
              </p:ext>
            </p:extLst>
          </p:nvPr>
        </p:nvGraphicFramePr>
        <p:xfrm>
          <a:off x="457200" y="762000"/>
          <a:ext cx="8229600" cy="5445396"/>
        </p:xfrm>
        <a:graphic>
          <a:graphicData uri="http://schemas.openxmlformats.org/drawingml/2006/table">
            <a:tbl>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1726868">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dirty="0">
                          <a:ln>
                            <a:noFill/>
                          </a:ln>
                          <a:solidFill>
                            <a:schemeClr val="tx1"/>
                          </a:solidFill>
                          <a:effectLst/>
                          <a:latin typeface="Arial" charset="0"/>
                        </a:rPr>
                        <a:t>Always leave Blank</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495300" marR="0" lvl="0" indent="-49530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a:ln>
                            <a:noFill/>
                          </a:ln>
                          <a:solidFill>
                            <a:schemeClr val="tx1"/>
                          </a:solidFill>
                          <a:effectLst/>
                          <a:latin typeface="Arial" charset="0"/>
                        </a:rPr>
                        <a:t>Strengths (S)</a:t>
                      </a:r>
                    </a:p>
                    <a:p>
                      <a:pPr marL="495300" marR="0" lvl="0" indent="-49530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600" b="0" i="0" u="none" strike="noStrike" cap="none" normalizeH="0" baseline="0">
                          <a:ln>
                            <a:noFill/>
                          </a:ln>
                          <a:solidFill>
                            <a:schemeClr val="tx1"/>
                          </a:solidFill>
                          <a:effectLst/>
                          <a:latin typeface="Arial" charset="0"/>
                        </a:rPr>
                        <a:t>1.</a:t>
                      </a:r>
                    </a:p>
                    <a:p>
                      <a:pPr marL="495300" marR="0" lvl="0" indent="-49530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600" b="0" i="0" u="none" strike="noStrike" cap="none" normalizeH="0" baseline="0">
                          <a:ln>
                            <a:noFill/>
                          </a:ln>
                          <a:solidFill>
                            <a:schemeClr val="tx1"/>
                          </a:solidFill>
                          <a:effectLst/>
                          <a:latin typeface="Arial" charset="0"/>
                        </a:rPr>
                        <a:t>2.</a:t>
                      </a:r>
                      <a:r>
                        <a:rPr kumimoji="0" lang="en-US" sz="2000" b="0" i="0" u="none" strike="noStrike" cap="none" normalizeH="0" baseline="0">
                          <a:ln>
                            <a:noFill/>
                          </a:ln>
                          <a:solidFill>
                            <a:schemeClr val="tx1"/>
                          </a:solidFill>
                          <a:effectLst/>
                          <a:latin typeface="Arial" charset="0"/>
                        </a:rPr>
                        <a:t>    List Strengths</a:t>
                      </a:r>
                    </a:p>
                    <a:p>
                      <a:pPr marL="495300" marR="0" lvl="0" indent="-49530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600" b="0" i="0" u="none" strike="noStrike" cap="none" normalizeH="0" baseline="0">
                          <a:ln>
                            <a:noFill/>
                          </a:ln>
                          <a:solidFill>
                            <a:schemeClr val="tx1"/>
                          </a:solidFill>
                          <a:effectLst/>
                          <a:latin typeface="Arial" charset="0"/>
                        </a:rPr>
                        <a:t>3.</a:t>
                      </a: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a:ln>
                            <a:noFill/>
                          </a:ln>
                          <a:solidFill>
                            <a:schemeClr val="tx1"/>
                          </a:solidFill>
                          <a:effectLst/>
                          <a:latin typeface="Arial" charset="0"/>
                        </a:rPr>
                        <a:t>Weaknesses (W)</a:t>
                      </a: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600" b="0" i="0" u="none" strike="noStrike" cap="none" normalizeH="0" baseline="0">
                          <a:ln>
                            <a:noFill/>
                          </a:ln>
                          <a:solidFill>
                            <a:schemeClr val="tx1"/>
                          </a:solidFill>
                          <a:effectLst/>
                          <a:latin typeface="Arial" charset="0"/>
                        </a:rPr>
                        <a:t>1</a:t>
                      </a:r>
                      <a:r>
                        <a:rPr kumimoji="0" lang="en-US" sz="2000" b="0" i="0" u="none" strike="noStrike" cap="none" normalizeH="0" baseline="0">
                          <a:ln>
                            <a:noFill/>
                          </a:ln>
                          <a:solidFill>
                            <a:schemeClr val="tx1"/>
                          </a:solidFill>
                          <a:effectLst/>
                          <a:latin typeface="Arial" charset="0"/>
                        </a:rPr>
                        <a:t>.</a:t>
                      </a: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600" b="0" i="0" u="none" strike="noStrike" cap="none" normalizeH="0" baseline="0">
                          <a:ln>
                            <a:noFill/>
                          </a:ln>
                          <a:solidFill>
                            <a:schemeClr val="tx1"/>
                          </a:solidFill>
                          <a:effectLst/>
                          <a:latin typeface="Arial" charset="0"/>
                        </a:rPr>
                        <a:t>2</a:t>
                      </a:r>
                      <a:r>
                        <a:rPr kumimoji="0" lang="en-US" sz="2000" b="0" i="0" u="none" strike="noStrike" cap="none" normalizeH="0" baseline="0">
                          <a:ln>
                            <a:noFill/>
                          </a:ln>
                          <a:solidFill>
                            <a:schemeClr val="tx1"/>
                          </a:solidFill>
                          <a:effectLst/>
                          <a:latin typeface="Arial" charset="0"/>
                        </a:rPr>
                        <a:t>.   List Weaknesses</a:t>
                      </a: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600" b="0" i="0" u="none" strike="noStrike" cap="none" normalizeH="0" baseline="0">
                          <a:ln>
                            <a:noFill/>
                          </a:ln>
                          <a:solidFill>
                            <a:schemeClr val="tx1"/>
                          </a:solidFill>
                          <a:effectLst/>
                          <a:latin typeface="Arial" charset="0"/>
                        </a:rPr>
                        <a:t>3</a:t>
                      </a:r>
                      <a:r>
                        <a:rPr kumimoji="0" lang="en-US" sz="2000" b="0" i="0" u="none" strike="noStrike" cap="none" normalizeH="0" baseline="0">
                          <a:ln>
                            <a:noFill/>
                          </a:ln>
                          <a:solidFill>
                            <a:schemeClr val="tx1"/>
                          </a:solidFill>
                          <a:effectLst/>
                          <a:latin typeface="Arial" charset="0"/>
                        </a:rPr>
                        <a:t>.</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859129">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a:ln>
                            <a:noFill/>
                          </a:ln>
                          <a:solidFill>
                            <a:schemeClr val="tx1"/>
                          </a:solidFill>
                          <a:effectLst/>
                          <a:latin typeface="Arial" charset="0"/>
                        </a:rPr>
                        <a:t>Opportunities (O)</a:t>
                      </a: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600" b="0" i="0" u="none" strike="noStrike" cap="none" normalizeH="0" baseline="0">
                          <a:ln>
                            <a:noFill/>
                          </a:ln>
                          <a:solidFill>
                            <a:schemeClr val="tx1"/>
                          </a:solidFill>
                          <a:effectLst/>
                          <a:latin typeface="Arial" charset="0"/>
                        </a:rPr>
                        <a:t>1</a:t>
                      </a:r>
                      <a:r>
                        <a:rPr kumimoji="0" lang="en-US" sz="2000" b="0" i="0" u="none" strike="noStrike" cap="none" normalizeH="0" baseline="0">
                          <a:ln>
                            <a:noFill/>
                          </a:ln>
                          <a:solidFill>
                            <a:schemeClr val="tx1"/>
                          </a:solidFill>
                          <a:effectLst/>
                          <a:latin typeface="Arial" charset="0"/>
                        </a:rPr>
                        <a:t>.</a:t>
                      </a: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600" b="0" i="0" u="none" strike="noStrike" cap="none" normalizeH="0" baseline="0">
                          <a:ln>
                            <a:noFill/>
                          </a:ln>
                          <a:solidFill>
                            <a:schemeClr val="tx1"/>
                          </a:solidFill>
                          <a:effectLst/>
                          <a:latin typeface="Arial" charset="0"/>
                        </a:rPr>
                        <a:t>2</a:t>
                      </a:r>
                      <a:r>
                        <a:rPr kumimoji="0" lang="en-US" sz="2000" b="0" i="0" u="none" strike="noStrike" cap="none" normalizeH="0" baseline="0">
                          <a:ln>
                            <a:noFill/>
                          </a:ln>
                          <a:solidFill>
                            <a:schemeClr val="tx1"/>
                          </a:solidFill>
                          <a:effectLst/>
                          <a:latin typeface="Arial" charset="0"/>
                        </a:rPr>
                        <a:t>. List Opportunities</a:t>
                      </a: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600" b="0" i="0" u="none" strike="noStrike" cap="none" normalizeH="0" baseline="0">
                          <a:ln>
                            <a:noFill/>
                          </a:ln>
                          <a:solidFill>
                            <a:schemeClr val="tx1"/>
                          </a:solidFill>
                          <a:effectLst/>
                          <a:latin typeface="Arial" charset="0"/>
                        </a:rPr>
                        <a:t>3</a:t>
                      </a:r>
                      <a:r>
                        <a:rPr kumimoji="0" lang="en-US" sz="2000" b="0" i="0" u="none" strike="noStrike" cap="none" normalizeH="0" baseline="0">
                          <a:ln>
                            <a:noFill/>
                          </a:ln>
                          <a:solidFill>
                            <a:schemeClr val="tx1"/>
                          </a:solidFill>
                          <a:effectLst/>
                          <a:latin typeface="Arial" charset="0"/>
                        </a:rPr>
                        <a:t>.</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dirty="0">
                          <a:ln>
                            <a:noFill/>
                          </a:ln>
                          <a:solidFill>
                            <a:schemeClr val="tx1"/>
                          </a:solidFill>
                          <a:effectLst/>
                          <a:latin typeface="Arial" charset="0"/>
                        </a:rPr>
                        <a:t>SO Strategies</a:t>
                      </a: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000" b="0" i="0" u="none" strike="noStrike" cap="none" normalizeH="0" baseline="0" dirty="0">
                        <a:ln>
                          <a:noFill/>
                        </a:ln>
                        <a:solidFill>
                          <a:schemeClr val="tx1"/>
                        </a:solidFill>
                        <a:effectLst/>
                        <a:latin typeface="Arial" charset="0"/>
                      </a:endParaRPr>
                    </a:p>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dirty="0">
                          <a:ln>
                            <a:noFill/>
                          </a:ln>
                          <a:solidFill>
                            <a:schemeClr val="tx1"/>
                          </a:solidFill>
                          <a:effectLst/>
                          <a:latin typeface="Arial" charset="0"/>
                        </a:rPr>
                        <a:t>Use strengths to</a:t>
                      </a:r>
                    </a:p>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dirty="0">
                          <a:ln>
                            <a:noFill/>
                          </a:ln>
                          <a:solidFill>
                            <a:schemeClr val="tx1"/>
                          </a:solidFill>
                          <a:effectLst/>
                          <a:latin typeface="Arial" charset="0"/>
                        </a:rPr>
                        <a:t>take advantage of </a:t>
                      </a:r>
                    </a:p>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dirty="0">
                          <a:ln>
                            <a:noFill/>
                          </a:ln>
                          <a:solidFill>
                            <a:schemeClr val="tx1"/>
                          </a:solidFill>
                          <a:effectLst/>
                          <a:latin typeface="Arial" charset="0"/>
                        </a:rPr>
                        <a:t>   opportunities</a:t>
                      </a: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9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dirty="0">
                          <a:ln>
                            <a:noFill/>
                          </a:ln>
                          <a:solidFill>
                            <a:schemeClr val="tx1"/>
                          </a:solidFill>
                          <a:effectLst/>
                          <a:latin typeface="Arial" charset="0"/>
                        </a:rPr>
                        <a:t>WO Strategies</a:t>
                      </a:r>
                    </a:p>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dirty="0">
                          <a:ln>
                            <a:noFill/>
                          </a:ln>
                          <a:solidFill>
                            <a:schemeClr val="tx1"/>
                          </a:solidFill>
                          <a:effectLst/>
                          <a:latin typeface="Arial" charset="0"/>
                        </a:rPr>
                        <a:t>Overcome</a:t>
                      </a:r>
                    </a:p>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dirty="0">
                          <a:ln>
                            <a:noFill/>
                          </a:ln>
                          <a:solidFill>
                            <a:schemeClr val="tx1"/>
                          </a:solidFill>
                          <a:effectLst/>
                          <a:latin typeface="Arial" charset="0"/>
                        </a:rPr>
                        <a:t>weaknesses by</a:t>
                      </a:r>
                    </a:p>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dirty="0">
                          <a:ln>
                            <a:noFill/>
                          </a:ln>
                          <a:solidFill>
                            <a:schemeClr val="tx1"/>
                          </a:solidFill>
                          <a:effectLst/>
                          <a:latin typeface="Arial" charset="0"/>
                        </a:rPr>
                        <a:t>taking advantage of</a:t>
                      </a:r>
                    </a:p>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dirty="0">
                          <a:ln>
                            <a:noFill/>
                          </a:ln>
                          <a:solidFill>
                            <a:schemeClr val="tx1"/>
                          </a:solidFill>
                          <a:effectLst/>
                          <a:latin typeface="Arial" charset="0"/>
                        </a:rPr>
                        <a:t>opportunities</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90000"/>
                      </a:schemeClr>
                    </a:solidFill>
                  </a:tcPr>
                </a:tc>
                <a:extLst>
                  <a:ext uri="{0D108BD9-81ED-4DB2-BD59-A6C34878D82A}">
                    <a16:rowId xmlns:a16="http://schemas.microsoft.com/office/drawing/2014/main" val="10001"/>
                  </a:ext>
                </a:extLst>
              </a:tr>
              <a:tr h="1859129">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a:ln>
                            <a:noFill/>
                          </a:ln>
                          <a:solidFill>
                            <a:schemeClr val="tx1"/>
                          </a:solidFill>
                          <a:effectLst/>
                          <a:latin typeface="Arial" charset="0"/>
                        </a:rPr>
                        <a:t>Threats (T)</a:t>
                      </a: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600" b="0" i="0" u="none" strike="noStrike" cap="none" normalizeH="0" baseline="0">
                          <a:ln>
                            <a:noFill/>
                          </a:ln>
                          <a:solidFill>
                            <a:schemeClr val="tx1"/>
                          </a:solidFill>
                          <a:effectLst/>
                          <a:latin typeface="Arial" charset="0"/>
                        </a:rPr>
                        <a:t>1</a:t>
                      </a:r>
                      <a:r>
                        <a:rPr kumimoji="0" lang="en-US" sz="2000" b="0" i="0" u="none" strike="noStrike" cap="none" normalizeH="0" baseline="0">
                          <a:ln>
                            <a:noFill/>
                          </a:ln>
                          <a:solidFill>
                            <a:schemeClr val="tx1"/>
                          </a:solidFill>
                          <a:effectLst/>
                          <a:latin typeface="Arial" charset="0"/>
                        </a:rPr>
                        <a:t>.</a:t>
                      </a: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600" b="0" i="0" u="none" strike="noStrike" cap="none" normalizeH="0" baseline="0">
                          <a:ln>
                            <a:noFill/>
                          </a:ln>
                          <a:solidFill>
                            <a:schemeClr val="tx1"/>
                          </a:solidFill>
                          <a:effectLst/>
                          <a:latin typeface="Arial" charset="0"/>
                        </a:rPr>
                        <a:t>2</a:t>
                      </a:r>
                      <a:r>
                        <a:rPr kumimoji="0" lang="en-US" sz="2000" b="0" i="0" u="none" strike="noStrike" cap="none" normalizeH="0" baseline="0">
                          <a:ln>
                            <a:noFill/>
                          </a:ln>
                          <a:solidFill>
                            <a:schemeClr val="tx1"/>
                          </a:solidFill>
                          <a:effectLst/>
                          <a:latin typeface="Arial" charset="0"/>
                        </a:rPr>
                        <a:t>. List Threats</a:t>
                      </a: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600" b="0" i="0" u="none" strike="noStrike" cap="none" normalizeH="0" baseline="0">
                          <a:ln>
                            <a:noFill/>
                          </a:ln>
                          <a:solidFill>
                            <a:schemeClr val="tx1"/>
                          </a:solidFill>
                          <a:effectLst/>
                          <a:latin typeface="Arial" charset="0"/>
                        </a:rPr>
                        <a:t>3</a:t>
                      </a:r>
                      <a:r>
                        <a:rPr kumimoji="0" lang="en-US" sz="2000" b="0" i="0" u="none" strike="noStrike" cap="none" normalizeH="0" baseline="0">
                          <a:ln>
                            <a:noFill/>
                          </a:ln>
                          <a:solidFill>
                            <a:schemeClr val="tx1"/>
                          </a:solidFill>
                          <a:effectLst/>
                          <a:latin typeface="Arial" charset="0"/>
                        </a:rPr>
                        <a:t>.</a:t>
                      </a: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000" b="0" i="0" u="none" strike="noStrike" cap="none" normalizeH="0" baseline="0">
                        <a:ln>
                          <a:noFill/>
                        </a:ln>
                        <a:solidFill>
                          <a:schemeClr val="tx1"/>
                        </a:solidFill>
                        <a:effectLst/>
                        <a:latin typeface="Arial" charset="0"/>
                      </a:endParaRP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dirty="0">
                          <a:ln>
                            <a:noFill/>
                          </a:ln>
                          <a:solidFill>
                            <a:schemeClr val="tx1"/>
                          </a:solidFill>
                          <a:effectLst/>
                          <a:latin typeface="Arial" charset="0"/>
                        </a:rPr>
                        <a:t>ST Strategies</a:t>
                      </a: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000" b="0" i="0" u="none" strike="noStrike" cap="none" normalizeH="0" baseline="0" dirty="0">
                        <a:ln>
                          <a:noFill/>
                        </a:ln>
                        <a:solidFill>
                          <a:schemeClr val="tx1"/>
                        </a:solidFill>
                        <a:effectLst/>
                        <a:latin typeface="Arial" charset="0"/>
                      </a:endParaRPr>
                    </a:p>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dirty="0">
                          <a:ln>
                            <a:noFill/>
                          </a:ln>
                          <a:solidFill>
                            <a:schemeClr val="tx1"/>
                          </a:solidFill>
                          <a:effectLst/>
                          <a:latin typeface="Arial" charset="0"/>
                        </a:rPr>
                        <a:t>Use strengths to</a:t>
                      </a:r>
                    </a:p>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dirty="0">
                          <a:ln>
                            <a:noFill/>
                          </a:ln>
                          <a:solidFill>
                            <a:schemeClr val="tx1"/>
                          </a:solidFill>
                          <a:effectLst/>
                          <a:latin typeface="Arial" charset="0"/>
                        </a:rPr>
                        <a:t>avoid threats</a:t>
                      </a: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lumMod val="9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dirty="0">
                          <a:ln>
                            <a:noFill/>
                          </a:ln>
                          <a:solidFill>
                            <a:schemeClr val="tx1"/>
                          </a:solidFill>
                          <a:effectLst/>
                          <a:latin typeface="Arial" charset="0"/>
                        </a:rPr>
                        <a:t>WT Strategies</a:t>
                      </a:r>
                    </a:p>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dirty="0">
                          <a:ln>
                            <a:noFill/>
                          </a:ln>
                          <a:solidFill>
                            <a:schemeClr val="tx1"/>
                          </a:solidFill>
                          <a:effectLst/>
                          <a:latin typeface="Arial" charset="0"/>
                        </a:rPr>
                        <a:t>Minimize </a:t>
                      </a:r>
                    </a:p>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dirty="0">
                          <a:ln>
                            <a:noFill/>
                          </a:ln>
                          <a:solidFill>
                            <a:schemeClr val="tx1"/>
                          </a:solidFill>
                          <a:effectLst/>
                          <a:latin typeface="Arial" charset="0"/>
                        </a:rPr>
                        <a:t>weaknesses and avoid threats</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lumMod val="90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70540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dirty="0"/>
              <a:t>Review SWOT Matrix</a:t>
            </a:r>
          </a:p>
        </p:txBody>
      </p:sp>
      <p:sp>
        <p:nvSpPr>
          <p:cNvPr id="23555" name="Rectangle 3"/>
          <p:cNvSpPr>
            <a:spLocks noGrp="1" noChangeArrowheads="1"/>
          </p:cNvSpPr>
          <p:nvPr>
            <p:ph idx="1"/>
          </p:nvPr>
        </p:nvSpPr>
        <p:spPr/>
        <p:txBody>
          <a:bodyPr/>
          <a:lstStyle/>
          <a:p>
            <a:pPr eaLnBrk="1" hangingPunct="1"/>
            <a:r>
              <a:rPr lang="en-US" dirty="0"/>
              <a:t>Strengths-opportunities (SO) strategies in which the Country uses its internal strengths to take advantage of external opportunities.</a:t>
            </a:r>
          </a:p>
          <a:p>
            <a:pPr eaLnBrk="1" hangingPunct="1"/>
            <a:r>
              <a:rPr lang="en-US" dirty="0"/>
              <a:t>Weaknesses- opportunities (WO) strategies, in which the Country attempts to overcome weaknesses by taking advantage of external opportunities.</a:t>
            </a:r>
          </a:p>
          <a:p>
            <a:pPr eaLnBrk="1" hangingPunct="1"/>
            <a:endParaRPr lang="en-US" dirty="0"/>
          </a:p>
          <a:p>
            <a:pPr eaLnBrk="1" hangingPunct="1"/>
            <a:r>
              <a:rPr lang="en-US" dirty="0"/>
              <a:t>Tell me how you would change a weakness into an opportunity.</a:t>
            </a:r>
          </a:p>
          <a:p>
            <a:pPr eaLnBrk="1" hangingPunct="1"/>
            <a:r>
              <a:rPr lang="en-US" dirty="0"/>
              <a:t>Tell me how a strength could become a threat.</a:t>
            </a:r>
          </a:p>
          <a:p>
            <a:pPr eaLnBrk="1" hangingPunct="1"/>
            <a:r>
              <a:rPr lang="en-US" dirty="0"/>
              <a:t>USE YOUR IMAGINATION.</a:t>
            </a:r>
          </a:p>
          <a:p>
            <a:pPr eaLnBrk="1" hangingPunct="1"/>
            <a:endParaRPr lang="en-US" dirty="0"/>
          </a:p>
        </p:txBody>
      </p:sp>
    </p:spTree>
    <p:extLst>
      <p:ext uri="{BB962C8B-B14F-4D97-AF65-F5344CB8AC3E}">
        <p14:creationId xmlns:p14="http://schemas.microsoft.com/office/powerpoint/2010/main" val="42649133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dirty="0"/>
              <a:t>Continued Review</a:t>
            </a:r>
          </a:p>
        </p:txBody>
      </p:sp>
      <p:sp>
        <p:nvSpPr>
          <p:cNvPr id="24579" name="Rectangle 3"/>
          <p:cNvSpPr>
            <a:spLocks noGrp="1" noChangeArrowheads="1"/>
          </p:cNvSpPr>
          <p:nvPr>
            <p:ph idx="1"/>
          </p:nvPr>
        </p:nvSpPr>
        <p:spPr/>
        <p:txBody>
          <a:bodyPr/>
          <a:lstStyle/>
          <a:p>
            <a:pPr eaLnBrk="1" hangingPunct="1"/>
            <a:r>
              <a:rPr lang="en-US" dirty="0"/>
              <a:t>Strengths-threats (ST) strategies, in which the Country uses its internal strengths to fend off external threats.</a:t>
            </a:r>
          </a:p>
          <a:p>
            <a:pPr eaLnBrk="1" hangingPunct="1"/>
            <a:r>
              <a:rPr lang="en-US" dirty="0"/>
              <a:t>Weaknesses-threats (WT) strategies, in which the Country develops approaches to reducing its internal weaknesses and avoiding external threats.</a:t>
            </a:r>
          </a:p>
          <a:p>
            <a:pPr eaLnBrk="1" hangingPunct="1"/>
            <a:endParaRPr lang="en-US" dirty="0"/>
          </a:p>
          <a:p>
            <a:pPr eaLnBrk="1" hangingPunct="1"/>
            <a:r>
              <a:rPr lang="en-US" dirty="0"/>
              <a:t>Remember to set the stage – tell me a story of where the country is currently and where YOU wish to take it.</a:t>
            </a:r>
          </a:p>
        </p:txBody>
      </p:sp>
    </p:spTree>
    <p:extLst>
      <p:ext uri="{BB962C8B-B14F-4D97-AF65-F5344CB8AC3E}">
        <p14:creationId xmlns:p14="http://schemas.microsoft.com/office/powerpoint/2010/main" val="119115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4400" name="Group 64"/>
          <p:cNvGraphicFramePr>
            <a:graphicFrameLocks noGrp="1"/>
          </p:cNvGraphicFramePr>
          <p:nvPr>
            <p:extLst>
              <p:ext uri="{D42A27DB-BD31-4B8C-83A1-F6EECF244321}">
                <p14:modId xmlns:p14="http://schemas.microsoft.com/office/powerpoint/2010/main" val="2561943820"/>
              </p:ext>
            </p:extLst>
          </p:nvPr>
        </p:nvGraphicFramePr>
        <p:xfrm>
          <a:off x="761999" y="228600"/>
          <a:ext cx="8001001" cy="6384926"/>
        </p:xfrm>
        <a:graphic>
          <a:graphicData uri="http://schemas.openxmlformats.org/drawingml/2006/table">
            <a:tbl>
              <a:tblPr/>
              <a:tblGrid>
                <a:gridCol w="2909455">
                  <a:extLst>
                    <a:ext uri="{9D8B030D-6E8A-4147-A177-3AD203B41FA5}">
                      <a16:colId xmlns:a16="http://schemas.microsoft.com/office/drawing/2014/main" val="20000"/>
                    </a:ext>
                  </a:extLst>
                </a:gridCol>
                <a:gridCol w="2773074">
                  <a:extLst>
                    <a:ext uri="{9D8B030D-6E8A-4147-A177-3AD203B41FA5}">
                      <a16:colId xmlns:a16="http://schemas.microsoft.com/office/drawing/2014/main" val="20001"/>
                    </a:ext>
                  </a:extLst>
                </a:gridCol>
                <a:gridCol w="2318472">
                  <a:extLst>
                    <a:ext uri="{9D8B030D-6E8A-4147-A177-3AD203B41FA5}">
                      <a16:colId xmlns:a16="http://schemas.microsoft.com/office/drawing/2014/main" val="20002"/>
                    </a:ext>
                  </a:extLst>
                </a:gridCol>
              </a:tblGrid>
              <a:tr h="2466975">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600" b="0" i="0" u="none" strike="noStrike" cap="none" normalizeH="0" baseline="0" dirty="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600" b="0" i="0" u="none" strike="noStrike" cap="none" normalizeH="0" baseline="0" dirty="0">
                          <a:ln>
                            <a:noFill/>
                          </a:ln>
                          <a:solidFill>
                            <a:schemeClr val="tx1"/>
                          </a:solidFill>
                          <a:effectLst/>
                          <a:latin typeface="Arial" charset="0"/>
                        </a:rPr>
                        <a:t>Mexico</a:t>
                      </a: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1600" b="0" i="0" u="none" strike="noStrike" cap="none" normalizeH="0" baseline="0" dirty="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Times New Roman" pitchFamily="18" charset="0"/>
                          <a:cs typeface="Times New Roman" pitchFamily="18" charset="0"/>
                        </a:rPr>
                        <a:t>STRENGTHS  </a:t>
                      </a:r>
                      <a:endParaRPr kumimoji="0" lang="en-US" sz="1600" b="0" i="0" u="none" strike="noStrike" cap="none" normalizeH="0" baseline="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a:ln>
                            <a:noFill/>
                          </a:ln>
                          <a:solidFill>
                            <a:schemeClr val="tx1"/>
                          </a:solidFill>
                          <a:effectLst/>
                          <a:latin typeface="Times New Roman" pitchFamily="18" charset="0"/>
                          <a:cs typeface="Times New Roman" pitchFamily="18" charset="0"/>
                        </a:rPr>
                        <a:t>1. Profit margin increased.</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a:ln>
                            <a:noFill/>
                          </a:ln>
                          <a:solidFill>
                            <a:schemeClr val="tx1"/>
                          </a:solidFill>
                          <a:effectLst/>
                          <a:latin typeface="Times New Roman" pitchFamily="18" charset="0"/>
                          <a:cs typeface="Times New Roman" pitchFamily="18" charset="0"/>
                        </a:rPr>
                        <a:t>2.  Employee morale is high</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a:ln>
                            <a:noFill/>
                          </a:ln>
                          <a:solidFill>
                            <a:schemeClr val="tx1"/>
                          </a:solidFill>
                          <a:effectLst/>
                          <a:latin typeface="Times New Roman" pitchFamily="18" charset="0"/>
                          <a:cs typeface="Times New Roman" pitchFamily="18" charset="0"/>
                        </a:rPr>
                        <a:t>3.  New computer information system.</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a:ln>
                            <a:noFill/>
                          </a:ln>
                          <a:solidFill>
                            <a:schemeClr val="tx1"/>
                          </a:solidFill>
                          <a:effectLst/>
                          <a:latin typeface="Times New Roman" pitchFamily="18" charset="0"/>
                          <a:cs typeface="Times New Roman" pitchFamily="18" charset="0"/>
                        </a:rPr>
                        <a:t>4. Market share has increased.</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pitchFamily="18" charset="0"/>
                          <a:cs typeface="Times New Roman" pitchFamily="18" charset="0"/>
                        </a:rPr>
                        <a:t>WEAKNESSES  </a:t>
                      </a: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1.  Legal suits have not been resolved.</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2. Plant capacity has fallen.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3.  Lack of strategic planning</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4.  Dealer incentives have not been effective.</a:t>
                      </a:r>
                      <a:endParaRPr kumimoji="0" lang="en-US" sz="1600" b="0" i="0" u="none" strike="noStrike" cap="none" normalizeH="0" baseline="0" dirty="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2050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pitchFamily="18" charset="0"/>
                          <a:cs typeface="Times New Roman" pitchFamily="18" charset="0"/>
                        </a:rPr>
                        <a:t>OPPORTUNITIES </a:t>
                      </a: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1.  Western European unification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2.  Rising health consciousness.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3.  Free markets arising in Asia.</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4.  US/Mexico NAFTA</a:t>
                      </a:r>
                      <a:endParaRPr kumimoji="0" lang="en-US" sz="1600" b="0" i="0" u="none" strike="noStrike" cap="none" normalizeH="0" baseline="0" dirty="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pitchFamily="18" charset="0"/>
                          <a:cs typeface="Times New Roman" pitchFamily="18" charset="0"/>
                        </a:rPr>
                        <a:t>STRATEGIES (SO)</a:t>
                      </a: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1.  Acquire food company in Europe.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2.  Build plant in Mexico.</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3.  Develop new healthy soups.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2">
                        <a:lumMod val="9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pitchFamily="18" charset="0"/>
                          <a:cs typeface="Times New Roman" pitchFamily="18" charset="0"/>
                        </a:rPr>
                        <a:t>STRATEGIES (WO)</a:t>
                      </a: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1.  Form a joint venture to distribute soup in Europe.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2.  Develop new ethnic products.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3.  Create a plan for markets in Asia.</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2">
                        <a:lumMod val="90000"/>
                      </a:schemeClr>
                    </a:solidFill>
                  </a:tcPr>
                </a:tc>
                <a:extLst>
                  <a:ext uri="{0D108BD9-81ED-4DB2-BD59-A6C34878D82A}">
                    <a16:rowId xmlns:a16="http://schemas.microsoft.com/office/drawing/2014/main" val="10001"/>
                  </a:ext>
                </a:extLst>
              </a:tr>
              <a:tr h="17129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Times New Roman" pitchFamily="18" charset="0"/>
                          <a:cs typeface="Times New Roman" pitchFamily="18" charset="0"/>
                        </a:rPr>
                        <a:t>THREATS </a:t>
                      </a:r>
                      <a:endParaRPr kumimoji="0" lang="en-US" sz="1600" b="0" i="0" u="none" strike="noStrike" cap="none" normalizeH="0" baseline="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a:ln>
                            <a:noFill/>
                          </a:ln>
                          <a:solidFill>
                            <a:schemeClr val="tx1"/>
                          </a:solidFill>
                          <a:effectLst/>
                          <a:latin typeface="Times New Roman" pitchFamily="18" charset="0"/>
                          <a:cs typeface="Times New Roman" pitchFamily="18" charset="0"/>
                        </a:rPr>
                        <a:t>1.  Unstable economies in Asia.</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a:ln>
                            <a:noFill/>
                          </a:ln>
                          <a:solidFill>
                            <a:schemeClr val="tx1"/>
                          </a:solidFill>
                          <a:effectLst/>
                          <a:latin typeface="Times New Roman" pitchFamily="18" charset="0"/>
                          <a:cs typeface="Times New Roman" pitchFamily="18" charset="0"/>
                        </a:rPr>
                        <a:t>2.  Tin cans are not biodegradable.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a:ln>
                            <a:noFill/>
                          </a:ln>
                          <a:solidFill>
                            <a:schemeClr val="tx1"/>
                          </a:solidFill>
                          <a:effectLst/>
                          <a:latin typeface="Times New Roman" pitchFamily="18" charset="0"/>
                          <a:cs typeface="Times New Roman" pitchFamily="18" charset="0"/>
                        </a:rPr>
                        <a:t>3.  Low value of the dollar.</a:t>
                      </a:r>
                      <a:endParaRPr kumimoji="0" lang="en-US" sz="1600" b="0" i="0" u="none" strike="noStrike" cap="none" normalizeH="0" baseline="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pitchFamily="18" charset="0"/>
                          <a:cs typeface="Times New Roman" pitchFamily="18" charset="0"/>
                        </a:rPr>
                        <a:t>STRATEGIES (ST)</a:t>
                      </a: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1.  Develop new microwave TV dinners for regional appetites.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2.  Develop new biodegradable soup containers.</a:t>
                      </a:r>
                      <a:endParaRPr kumimoji="0" lang="en-US" sz="1600" b="0" i="0" u="none" strike="noStrike" cap="none" normalizeH="0" baseline="0" dirty="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2">
                        <a:lumMod val="9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pitchFamily="18" charset="0"/>
                          <a:cs typeface="Times New Roman" pitchFamily="18" charset="0"/>
                        </a:rPr>
                        <a:t>STRATEGIES (WT)</a:t>
                      </a: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1.  Close unprofitable European plants.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2.  Diversify into non-soup foods.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2">
                        <a:lumMod val="90000"/>
                      </a:schemeClr>
                    </a:solidFill>
                  </a:tcPr>
                </a:tc>
                <a:extLst>
                  <a:ext uri="{0D108BD9-81ED-4DB2-BD59-A6C34878D82A}">
                    <a16:rowId xmlns:a16="http://schemas.microsoft.com/office/drawing/2014/main" val="10002"/>
                  </a:ext>
                </a:extLst>
              </a:tr>
            </a:tbl>
          </a:graphicData>
        </a:graphic>
      </p:graphicFrame>
      <p:sp>
        <p:nvSpPr>
          <p:cNvPr id="2" name="TextBox 1"/>
          <p:cNvSpPr txBox="1"/>
          <p:nvPr/>
        </p:nvSpPr>
        <p:spPr>
          <a:xfrm rot="5400000">
            <a:off x="-718929" y="2776329"/>
            <a:ext cx="2123658" cy="381000"/>
          </a:xfrm>
          <a:prstGeom prst="rect">
            <a:avLst/>
          </a:prstGeom>
          <a:noFill/>
        </p:spPr>
        <p:txBody>
          <a:bodyPr vert="vert270" wrap="square" rtlCol="0">
            <a:spAutoFit/>
          </a:bodyPr>
          <a:lstStyle/>
          <a:p>
            <a:r>
              <a:rPr lang="en-US" dirty="0"/>
              <a:t>E</a:t>
            </a:r>
          </a:p>
          <a:p>
            <a:r>
              <a:rPr lang="en-US" dirty="0"/>
              <a:t>X</a:t>
            </a:r>
          </a:p>
          <a:p>
            <a:r>
              <a:rPr lang="en-US" dirty="0"/>
              <a:t>A</a:t>
            </a:r>
          </a:p>
          <a:p>
            <a:r>
              <a:rPr lang="en-US" dirty="0"/>
              <a:t>M</a:t>
            </a:r>
          </a:p>
          <a:p>
            <a:r>
              <a:rPr lang="en-US" dirty="0"/>
              <a:t>P</a:t>
            </a:r>
          </a:p>
          <a:p>
            <a:r>
              <a:rPr lang="en-US" dirty="0"/>
              <a:t>L</a:t>
            </a:r>
          </a:p>
          <a:p>
            <a:r>
              <a:rPr lang="en-US" dirty="0"/>
              <a:t>E</a:t>
            </a:r>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 r="53305" b="64444"/>
          <a:stretch/>
        </p:blipFill>
        <p:spPr bwMode="auto">
          <a:xfrm>
            <a:off x="1102659" y="1066800"/>
            <a:ext cx="1792941"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57634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4400" name="Group 64"/>
          <p:cNvGraphicFramePr>
            <a:graphicFrameLocks noGrp="1"/>
          </p:cNvGraphicFramePr>
          <p:nvPr>
            <p:extLst>
              <p:ext uri="{D42A27DB-BD31-4B8C-83A1-F6EECF244321}">
                <p14:modId xmlns:p14="http://schemas.microsoft.com/office/powerpoint/2010/main" val="1731313390"/>
              </p:ext>
            </p:extLst>
          </p:nvPr>
        </p:nvGraphicFramePr>
        <p:xfrm>
          <a:off x="761999" y="228600"/>
          <a:ext cx="8001001" cy="6384926"/>
        </p:xfrm>
        <a:graphic>
          <a:graphicData uri="http://schemas.openxmlformats.org/drawingml/2006/table">
            <a:tbl>
              <a:tblPr/>
              <a:tblGrid>
                <a:gridCol w="2909455">
                  <a:extLst>
                    <a:ext uri="{9D8B030D-6E8A-4147-A177-3AD203B41FA5}">
                      <a16:colId xmlns:a16="http://schemas.microsoft.com/office/drawing/2014/main" val="20000"/>
                    </a:ext>
                  </a:extLst>
                </a:gridCol>
                <a:gridCol w="2773074">
                  <a:extLst>
                    <a:ext uri="{9D8B030D-6E8A-4147-A177-3AD203B41FA5}">
                      <a16:colId xmlns:a16="http://schemas.microsoft.com/office/drawing/2014/main" val="20001"/>
                    </a:ext>
                  </a:extLst>
                </a:gridCol>
                <a:gridCol w="2318472">
                  <a:extLst>
                    <a:ext uri="{9D8B030D-6E8A-4147-A177-3AD203B41FA5}">
                      <a16:colId xmlns:a16="http://schemas.microsoft.com/office/drawing/2014/main" val="20002"/>
                    </a:ext>
                  </a:extLst>
                </a:gridCol>
              </a:tblGrid>
              <a:tr h="2466975">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600" b="0" i="0" u="none" strike="noStrike" cap="none" normalizeH="0" baseline="0" dirty="0">
                          <a:ln>
                            <a:noFill/>
                          </a:ln>
                          <a:solidFill>
                            <a:schemeClr val="tx1"/>
                          </a:solidFill>
                          <a:effectLst/>
                          <a:latin typeface="Arial" charset="0"/>
                        </a:rPr>
                        <a:t>CHINA </a:t>
                      </a: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600" b="0" i="0" u="none" strike="noStrike" cap="none" normalizeH="0" baseline="0" dirty="0">
                          <a:ln>
                            <a:noFill/>
                          </a:ln>
                          <a:solidFill>
                            <a:schemeClr val="tx1"/>
                          </a:solidFill>
                          <a:effectLst/>
                          <a:latin typeface="Arial" charset="0"/>
                        </a:rPr>
                        <a:t>ICT Sector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pitchFamily="18" charset="0"/>
                          <a:cs typeface="Times New Roman" pitchFamily="18" charset="0"/>
                        </a:rPr>
                        <a:t>STRENGTHS  </a:t>
                      </a: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Low cost manufacturing</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Huge domestic market</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Support from government for ICT development</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pitchFamily="18" charset="0"/>
                          <a:cs typeface="Times New Roman" pitchFamily="18" charset="0"/>
                        </a:rPr>
                        <a:t>WEAKNESSES  </a:t>
                      </a: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Erosion of china’s cost advantages</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Pool of first time buyers is diminishing</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Piracy, uncertainty, security, competition</a:t>
                      </a:r>
                      <a:endParaRPr kumimoji="0" lang="en-US" sz="1600" b="0" i="0" u="none" strike="noStrike" cap="none" normalizeH="0" baseline="0" dirty="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2050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pitchFamily="18" charset="0"/>
                          <a:cs typeface="Times New Roman" pitchFamily="18" charset="0"/>
                        </a:rPr>
                        <a:t>OPPORTUNITIES </a:t>
                      </a: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Innovation</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Increase in business partners</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Create dependable ICT sector</a:t>
                      </a:r>
                      <a:endParaRPr kumimoji="0" lang="en-US" sz="1600" b="0" i="0" u="none" strike="noStrike" cap="none" normalizeH="0" baseline="0" dirty="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pitchFamily="18" charset="0"/>
                          <a:cs typeface="Times New Roman" pitchFamily="18" charset="0"/>
                        </a:rPr>
                        <a:t>STRATEGIES (SO)</a:t>
                      </a:r>
                      <a:r>
                        <a:rPr kumimoji="0" lang="en-US" sz="1600" b="0" i="0" u="none" strike="noStrike" cap="none" normalizeH="0" baseline="0" dirty="0">
                          <a:ln>
                            <a:noFill/>
                          </a:ln>
                          <a:solidFill>
                            <a:schemeClr val="tx1"/>
                          </a:solidFill>
                          <a:effectLst/>
                          <a:latin typeface="Times New Roman" pitchFamily="18" charset="0"/>
                          <a:cs typeface="Times New Roman" pitchFamily="18" charset="0"/>
                        </a:rPr>
                        <a:t>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What is a strength paired with an Opportunity?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2">
                        <a:lumMod val="9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pitchFamily="18" charset="0"/>
                          <a:cs typeface="Times New Roman" pitchFamily="18" charset="0"/>
                        </a:rPr>
                        <a:t>STRATEGIES (WO)</a:t>
                      </a: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What is a weakness that we can pair with an opportunity?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2">
                        <a:lumMod val="90000"/>
                      </a:schemeClr>
                    </a:solidFill>
                  </a:tcPr>
                </a:tc>
                <a:extLst>
                  <a:ext uri="{0D108BD9-81ED-4DB2-BD59-A6C34878D82A}">
                    <a16:rowId xmlns:a16="http://schemas.microsoft.com/office/drawing/2014/main" val="10001"/>
                  </a:ext>
                </a:extLst>
              </a:tr>
              <a:tr h="17129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pitchFamily="18" charset="0"/>
                          <a:cs typeface="Times New Roman" pitchFamily="18" charset="0"/>
                        </a:rPr>
                        <a:t>THREATS </a:t>
                      </a: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Competitiveness –other Asian economies</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Labor costs increase</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Security</a:t>
                      </a:r>
                      <a:endParaRPr kumimoji="0" lang="en-US" sz="1600" b="0" i="0" u="none" strike="noStrike" cap="none" normalizeH="0" baseline="0" dirty="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pitchFamily="18" charset="0"/>
                          <a:cs typeface="Times New Roman" pitchFamily="18" charset="0"/>
                        </a:rPr>
                        <a:t>STRATEGIES (ST)</a:t>
                      </a: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What strength could become a threat?</a:t>
                      </a:r>
                      <a:endParaRPr kumimoji="0" lang="en-US" sz="1600" b="0" i="0" u="none" strike="noStrike" cap="none" normalizeH="0" baseline="0" dirty="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2">
                        <a:lumMod val="9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pitchFamily="18" charset="0"/>
                          <a:cs typeface="Times New Roman" pitchFamily="18" charset="0"/>
                        </a:rPr>
                        <a:t>STRATEGIES (WT)</a:t>
                      </a: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What weakness could become a threat?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2">
                        <a:lumMod val="90000"/>
                      </a:schemeClr>
                    </a:solidFill>
                  </a:tcPr>
                </a:tc>
                <a:extLst>
                  <a:ext uri="{0D108BD9-81ED-4DB2-BD59-A6C34878D82A}">
                    <a16:rowId xmlns:a16="http://schemas.microsoft.com/office/drawing/2014/main" val="10002"/>
                  </a:ext>
                </a:extLst>
              </a:tr>
            </a:tbl>
          </a:graphicData>
        </a:graphic>
      </p:graphicFrame>
      <p:sp>
        <p:nvSpPr>
          <p:cNvPr id="2" name="TextBox 1"/>
          <p:cNvSpPr txBox="1"/>
          <p:nvPr/>
        </p:nvSpPr>
        <p:spPr>
          <a:xfrm rot="5400000">
            <a:off x="-718929" y="2776329"/>
            <a:ext cx="2123658" cy="381000"/>
          </a:xfrm>
          <a:prstGeom prst="rect">
            <a:avLst/>
          </a:prstGeom>
          <a:noFill/>
        </p:spPr>
        <p:txBody>
          <a:bodyPr vert="vert270" wrap="square" rtlCol="0">
            <a:spAutoFit/>
          </a:bodyPr>
          <a:lstStyle/>
          <a:p>
            <a:r>
              <a:rPr lang="en-US" dirty="0"/>
              <a:t>E</a:t>
            </a:r>
          </a:p>
          <a:p>
            <a:r>
              <a:rPr lang="en-US" dirty="0"/>
              <a:t>X</a:t>
            </a:r>
          </a:p>
          <a:p>
            <a:r>
              <a:rPr lang="en-US" dirty="0"/>
              <a:t>A</a:t>
            </a:r>
          </a:p>
          <a:p>
            <a:r>
              <a:rPr lang="en-US" dirty="0"/>
              <a:t>M</a:t>
            </a:r>
          </a:p>
          <a:p>
            <a:r>
              <a:rPr lang="en-US" dirty="0"/>
              <a:t>P</a:t>
            </a:r>
          </a:p>
          <a:p>
            <a:r>
              <a:rPr lang="en-US" dirty="0"/>
              <a:t>L</a:t>
            </a:r>
          </a:p>
          <a:p>
            <a:r>
              <a:rPr lang="en-US" dirty="0"/>
              <a:t>E</a:t>
            </a:r>
          </a:p>
        </p:txBody>
      </p:sp>
    </p:spTree>
    <p:extLst>
      <p:ext uri="{BB962C8B-B14F-4D97-AF65-F5344CB8AC3E}">
        <p14:creationId xmlns:p14="http://schemas.microsoft.com/office/powerpoint/2010/main" val="29179758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4400" name="Group 64"/>
          <p:cNvGraphicFramePr>
            <a:graphicFrameLocks noGrp="1"/>
          </p:cNvGraphicFramePr>
          <p:nvPr>
            <p:extLst>
              <p:ext uri="{D42A27DB-BD31-4B8C-83A1-F6EECF244321}">
                <p14:modId xmlns:p14="http://schemas.microsoft.com/office/powerpoint/2010/main" val="3758065959"/>
              </p:ext>
            </p:extLst>
          </p:nvPr>
        </p:nvGraphicFramePr>
        <p:xfrm>
          <a:off x="761999" y="228600"/>
          <a:ext cx="8001001" cy="6384926"/>
        </p:xfrm>
        <a:graphic>
          <a:graphicData uri="http://schemas.openxmlformats.org/drawingml/2006/table">
            <a:tbl>
              <a:tblPr/>
              <a:tblGrid>
                <a:gridCol w="2909455">
                  <a:extLst>
                    <a:ext uri="{9D8B030D-6E8A-4147-A177-3AD203B41FA5}">
                      <a16:colId xmlns:a16="http://schemas.microsoft.com/office/drawing/2014/main" val="20000"/>
                    </a:ext>
                  </a:extLst>
                </a:gridCol>
                <a:gridCol w="2773074">
                  <a:extLst>
                    <a:ext uri="{9D8B030D-6E8A-4147-A177-3AD203B41FA5}">
                      <a16:colId xmlns:a16="http://schemas.microsoft.com/office/drawing/2014/main" val="20001"/>
                    </a:ext>
                  </a:extLst>
                </a:gridCol>
                <a:gridCol w="2318472">
                  <a:extLst>
                    <a:ext uri="{9D8B030D-6E8A-4147-A177-3AD203B41FA5}">
                      <a16:colId xmlns:a16="http://schemas.microsoft.com/office/drawing/2014/main" val="20002"/>
                    </a:ext>
                  </a:extLst>
                </a:gridCol>
              </a:tblGrid>
              <a:tr h="2466975">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600" b="0" i="0" u="none" strike="noStrike" cap="none" normalizeH="0" baseline="0" dirty="0">
                          <a:ln>
                            <a:noFill/>
                          </a:ln>
                          <a:solidFill>
                            <a:schemeClr val="tx1"/>
                          </a:solidFill>
                          <a:effectLst/>
                          <a:latin typeface="Arial" charset="0"/>
                        </a:rPr>
                        <a:t>CHINA </a:t>
                      </a: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600" b="0" i="0" u="none" strike="noStrike" cap="none" normalizeH="0" baseline="0" dirty="0">
                          <a:ln>
                            <a:noFill/>
                          </a:ln>
                          <a:solidFill>
                            <a:schemeClr val="tx1"/>
                          </a:solidFill>
                          <a:effectLst/>
                          <a:latin typeface="Arial" charset="0"/>
                        </a:rPr>
                        <a:t>ICT Sector</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pitchFamily="18" charset="0"/>
                          <a:cs typeface="Times New Roman" pitchFamily="18" charset="0"/>
                        </a:rPr>
                        <a:t>STRENGTHS  </a:t>
                      </a: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Low cost manufacturing</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Huge domestic market</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Support from government for ICT development</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pitchFamily="18" charset="0"/>
                          <a:cs typeface="Times New Roman" pitchFamily="18" charset="0"/>
                        </a:rPr>
                        <a:t>WEAKNESSES  </a:t>
                      </a: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Erosion of china’s cost advantages</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Pool of first time buyers is diminishing</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Piracy, uncertainty, security, competition</a:t>
                      </a:r>
                      <a:endParaRPr kumimoji="0" lang="en-US" sz="1600" b="0" i="0" u="none" strike="noStrike" cap="none" normalizeH="0" baseline="0" dirty="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2050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pitchFamily="18" charset="0"/>
                          <a:cs typeface="Times New Roman" pitchFamily="18" charset="0"/>
                        </a:rPr>
                        <a:t>OPPORTUNITIES </a:t>
                      </a: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Innovation</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Increase in business partners</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Create dependable ICT sector</a:t>
                      </a:r>
                      <a:endParaRPr kumimoji="0" lang="en-US" sz="1600" b="0" i="0" u="none" strike="noStrike" cap="none" normalizeH="0" baseline="0" dirty="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pitchFamily="18" charset="0"/>
                          <a:cs typeface="Times New Roman" pitchFamily="18" charset="0"/>
                        </a:rPr>
                        <a:t>STRATEGIES (SO)</a:t>
                      </a:r>
                      <a:r>
                        <a:rPr kumimoji="0" lang="en-US" sz="1600" b="0" i="0" u="none" strike="noStrike" cap="none" normalizeH="0" baseline="0" dirty="0">
                          <a:ln>
                            <a:noFill/>
                          </a:ln>
                          <a:solidFill>
                            <a:schemeClr val="tx1"/>
                          </a:solidFill>
                          <a:effectLst/>
                          <a:latin typeface="Times New Roman" pitchFamily="18" charset="0"/>
                          <a:cs typeface="Times New Roman" pitchFamily="18" charset="0"/>
                        </a:rPr>
                        <a:t>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Emphasize the mobile device domestic market and the want of the consumers.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pitchFamily="18" charset="0"/>
                          <a:cs typeface="Times New Roman" pitchFamily="18" charset="0"/>
                        </a:rPr>
                        <a:t>STRATEGIES (WO)</a:t>
                      </a: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Develop new products to entice buyers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20000"/>
                        <a:lumOff val="80000"/>
                      </a:schemeClr>
                    </a:solidFill>
                  </a:tcPr>
                </a:tc>
                <a:extLst>
                  <a:ext uri="{0D108BD9-81ED-4DB2-BD59-A6C34878D82A}">
                    <a16:rowId xmlns:a16="http://schemas.microsoft.com/office/drawing/2014/main" val="10001"/>
                  </a:ext>
                </a:extLst>
              </a:tr>
              <a:tr h="17129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pitchFamily="18" charset="0"/>
                          <a:cs typeface="Times New Roman" pitchFamily="18" charset="0"/>
                        </a:rPr>
                        <a:t>THREATS </a:t>
                      </a: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Competitiveness –other Asian economies</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Labor costs increase</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Security</a:t>
                      </a:r>
                      <a:endParaRPr kumimoji="0" lang="en-US" sz="1600" b="0" i="0" u="none" strike="noStrike" cap="none" normalizeH="0" baseline="0" dirty="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pitchFamily="18" charset="0"/>
                          <a:cs typeface="Times New Roman" pitchFamily="18" charset="0"/>
                        </a:rPr>
                        <a:t>STRATEGIES (ST)</a:t>
                      </a: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Develop new security systems with the Government</a:t>
                      </a:r>
                      <a:endParaRPr kumimoji="0" lang="en-US" sz="1600" b="0" i="0" u="none" strike="noStrike" cap="none" normalizeH="0" baseline="0" dirty="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pitchFamily="18" charset="0"/>
                          <a:cs typeface="Times New Roman" pitchFamily="18" charset="0"/>
                        </a:rPr>
                        <a:t>STRATEGIES (WT)</a:t>
                      </a: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New Roman" pitchFamily="18" charset="0"/>
                          <a:cs typeface="Times New Roman" pitchFamily="18" charset="0"/>
                        </a:rPr>
                        <a:t>Crack down on piracy and black market sales.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20000"/>
                        <a:lumOff val="80000"/>
                      </a:schemeClr>
                    </a:solidFill>
                  </a:tcPr>
                </a:tc>
                <a:extLst>
                  <a:ext uri="{0D108BD9-81ED-4DB2-BD59-A6C34878D82A}">
                    <a16:rowId xmlns:a16="http://schemas.microsoft.com/office/drawing/2014/main" val="10002"/>
                  </a:ext>
                </a:extLst>
              </a:tr>
            </a:tbl>
          </a:graphicData>
        </a:graphic>
      </p:graphicFrame>
      <p:sp>
        <p:nvSpPr>
          <p:cNvPr id="2" name="TextBox 1"/>
          <p:cNvSpPr txBox="1"/>
          <p:nvPr/>
        </p:nvSpPr>
        <p:spPr>
          <a:xfrm rot="5400000">
            <a:off x="-718929" y="2776329"/>
            <a:ext cx="2123658" cy="381000"/>
          </a:xfrm>
          <a:prstGeom prst="rect">
            <a:avLst/>
          </a:prstGeom>
          <a:noFill/>
        </p:spPr>
        <p:txBody>
          <a:bodyPr vert="vert270" wrap="square" rtlCol="0">
            <a:spAutoFit/>
          </a:bodyPr>
          <a:lstStyle/>
          <a:p>
            <a:r>
              <a:rPr lang="en-US" dirty="0"/>
              <a:t>E</a:t>
            </a:r>
          </a:p>
          <a:p>
            <a:r>
              <a:rPr lang="en-US" dirty="0"/>
              <a:t>X</a:t>
            </a:r>
          </a:p>
          <a:p>
            <a:r>
              <a:rPr lang="en-US" dirty="0"/>
              <a:t>A</a:t>
            </a:r>
          </a:p>
          <a:p>
            <a:r>
              <a:rPr lang="en-US" dirty="0"/>
              <a:t>M</a:t>
            </a:r>
          </a:p>
          <a:p>
            <a:r>
              <a:rPr lang="en-US" dirty="0"/>
              <a:t>P</a:t>
            </a:r>
          </a:p>
          <a:p>
            <a:r>
              <a:rPr lang="en-US" dirty="0"/>
              <a:t>L</a:t>
            </a:r>
          </a:p>
          <a:p>
            <a:r>
              <a:rPr lang="en-US" dirty="0"/>
              <a:t>E</a:t>
            </a:r>
          </a:p>
        </p:txBody>
      </p:sp>
    </p:spTree>
    <p:extLst>
      <p:ext uri="{BB962C8B-B14F-4D97-AF65-F5344CB8AC3E}">
        <p14:creationId xmlns:p14="http://schemas.microsoft.com/office/powerpoint/2010/main" val="21022971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NRI Pillars</a:t>
            </a:r>
          </a:p>
        </p:txBody>
      </p:sp>
      <p:sp>
        <p:nvSpPr>
          <p:cNvPr id="3" name="Content Placeholder 2"/>
          <p:cNvSpPr>
            <a:spLocks noGrp="1"/>
          </p:cNvSpPr>
          <p:nvPr>
            <p:ph idx="1"/>
          </p:nvPr>
        </p:nvSpPr>
        <p:spPr/>
        <p:txBody>
          <a:bodyPr/>
          <a:lstStyle/>
          <a:p>
            <a:r>
              <a:rPr lang="en-US" dirty="0"/>
              <a:t>Select one </a:t>
            </a:r>
            <a:r>
              <a:rPr lang="en-US" dirty="0" err="1"/>
              <a:t>SubIndex</a:t>
            </a:r>
            <a:r>
              <a:rPr lang="en-US" dirty="0"/>
              <a:t> –and explain the concept and then your strategy to improve the country.</a:t>
            </a:r>
          </a:p>
          <a:p>
            <a:endParaRPr lang="en-US" dirty="0"/>
          </a:p>
          <a:p>
            <a:r>
              <a:rPr lang="en-US" dirty="0"/>
              <a:t>I need to hear your voice within the content.</a:t>
            </a:r>
          </a:p>
          <a:p>
            <a:endParaRPr lang="en-US" dirty="0"/>
          </a:p>
          <a:p>
            <a:r>
              <a:rPr lang="en-US" dirty="0"/>
              <a:t>Make sure you cite your sources.</a:t>
            </a:r>
          </a:p>
          <a:p>
            <a:endParaRPr lang="en-US" dirty="0"/>
          </a:p>
          <a:p>
            <a:r>
              <a:rPr lang="en-US" dirty="0"/>
              <a:t>Be prepared to recap your Final project during our </a:t>
            </a:r>
            <a:r>
              <a:rPr lang="en-US"/>
              <a:t>last class.</a:t>
            </a:r>
            <a:endParaRPr lang="en-US" dirty="0"/>
          </a:p>
        </p:txBody>
      </p:sp>
    </p:spTree>
    <p:extLst>
      <p:ext uri="{BB962C8B-B14F-4D97-AF65-F5344CB8AC3E}">
        <p14:creationId xmlns:p14="http://schemas.microsoft.com/office/powerpoint/2010/main" val="15622801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Line 30"/>
          <p:cNvSpPr>
            <a:spLocks noChangeShapeType="1"/>
          </p:cNvSpPr>
          <p:nvPr/>
        </p:nvSpPr>
        <p:spPr bwMode="auto">
          <a:xfrm>
            <a:off x="3733800" y="1374321"/>
            <a:ext cx="13716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2" name="Group 42"/>
          <p:cNvGrpSpPr>
            <a:grpSpLocks/>
          </p:cNvGrpSpPr>
          <p:nvPr/>
        </p:nvGrpSpPr>
        <p:grpSpPr bwMode="auto">
          <a:xfrm>
            <a:off x="1381918" y="910771"/>
            <a:ext cx="6770688" cy="990600"/>
            <a:chOff x="528" y="1152"/>
            <a:chExt cx="4265" cy="624"/>
          </a:xfrm>
        </p:grpSpPr>
        <p:sp>
          <p:nvSpPr>
            <p:cNvPr id="7185" name="Rectangle 27"/>
            <p:cNvSpPr>
              <a:spLocks noChangeArrowheads="1"/>
            </p:cNvSpPr>
            <p:nvPr/>
          </p:nvSpPr>
          <p:spPr bwMode="auto">
            <a:xfrm>
              <a:off x="528" y="1152"/>
              <a:ext cx="1392" cy="624"/>
            </a:xfrm>
            <a:prstGeom prst="rect">
              <a:avLst/>
            </a:prstGeom>
            <a:solidFill>
              <a:schemeClr val="accent2">
                <a:lumMod val="20000"/>
                <a:lumOff val="80000"/>
              </a:schemeClr>
            </a:solidFill>
            <a:ln w="9525">
              <a:solidFill>
                <a:schemeClr val="tx1"/>
              </a:solidFill>
              <a:miter lim="800000"/>
              <a:headEnd/>
              <a:tailEnd/>
            </a:ln>
          </p:spPr>
          <p:txBody>
            <a:bodyPr wrap="none" anchor="ctr"/>
            <a:lstStyle/>
            <a:p>
              <a:pPr algn="ctr"/>
              <a:r>
                <a:rPr lang="en-US" sz="2000" b="1"/>
                <a:t>Environment</a:t>
              </a:r>
            </a:p>
          </p:txBody>
        </p:sp>
        <p:sp>
          <p:nvSpPr>
            <p:cNvPr id="7187" name="Rectangle 32"/>
            <p:cNvSpPr>
              <a:spLocks noChangeArrowheads="1"/>
            </p:cNvSpPr>
            <p:nvPr/>
          </p:nvSpPr>
          <p:spPr bwMode="auto">
            <a:xfrm>
              <a:off x="3017" y="1204"/>
              <a:ext cx="1776" cy="240"/>
            </a:xfrm>
            <a:prstGeom prst="rect">
              <a:avLst/>
            </a:prstGeom>
            <a:solidFill>
              <a:srgbClr val="99FF99"/>
            </a:solidFill>
            <a:ln w="9525">
              <a:solidFill>
                <a:schemeClr val="tx1"/>
              </a:solidFill>
              <a:miter lim="800000"/>
              <a:headEnd/>
              <a:tailEnd/>
            </a:ln>
          </p:spPr>
          <p:txBody>
            <a:bodyPr wrap="none" anchor="ctr"/>
            <a:lstStyle/>
            <a:p>
              <a:pPr algn="ctr"/>
              <a:r>
                <a:rPr lang="en-US" sz="1600" dirty="0">
                  <a:solidFill>
                    <a:schemeClr val="tx2"/>
                  </a:solidFill>
                </a:rPr>
                <a:t>Political &amp; Regulatory</a:t>
              </a:r>
            </a:p>
          </p:txBody>
        </p:sp>
        <p:sp>
          <p:nvSpPr>
            <p:cNvPr id="7188" name="Rectangle 33"/>
            <p:cNvSpPr>
              <a:spLocks noChangeArrowheads="1"/>
            </p:cNvSpPr>
            <p:nvPr/>
          </p:nvSpPr>
          <p:spPr bwMode="auto">
            <a:xfrm>
              <a:off x="3010" y="1536"/>
              <a:ext cx="1776" cy="240"/>
            </a:xfrm>
            <a:prstGeom prst="rect">
              <a:avLst/>
            </a:prstGeom>
            <a:solidFill>
              <a:srgbClr val="99FF99"/>
            </a:solidFill>
            <a:ln w="9525">
              <a:solidFill>
                <a:schemeClr val="tx1"/>
              </a:solidFill>
              <a:miter lim="800000"/>
              <a:headEnd/>
              <a:tailEnd/>
            </a:ln>
          </p:spPr>
          <p:txBody>
            <a:bodyPr wrap="none" anchor="ctr"/>
            <a:lstStyle/>
            <a:p>
              <a:pPr algn="ctr"/>
              <a:r>
                <a:rPr lang="en-US" sz="1600" dirty="0">
                  <a:solidFill>
                    <a:schemeClr val="tx2"/>
                  </a:solidFill>
                </a:rPr>
                <a:t>Business and Innovation</a:t>
              </a:r>
            </a:p>
          </p:txBody>
        </p:sp>
      </p:grpSp>
      <p:sp>
        <p:nvSpPr>
          <p:cNvPr id="7173" name="Line 34"/>
          <p:cNvSpPr>
            <a:spLocks noChangeShapeType="1"/>
          </p:cNvSpPr>
          <p:nvPr/>
        </p:nvSpPr>
        <p:spPr bwMode="auto">
          <a:xfrm>
            <a:off x="3788229" y="2824844"/>
            <a:ext cx="13716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3" name="Group 43"/>
          <p:cNvGrpSpPr>
            <a:grpSpLocks/>
          </p:cNvGrpSpPr>
          <p:nvPr/>
        </p:nvGrpSpPr>
        <p:grpSpPr bwMode="auto">
          <a:xfrm>
            <a:off x="1354363" y="2226129"/>
            <a:ext cx="6781800" cy="1447800"/>
            <a:chOff x="528" y="2112"/>
            <a:chExt cx="4272" cy="912"/>
          </a:xfrm>
        </p:grpSpPr>
        <p:sp>
          <p:nvSpPr>
            <p:cNvPr id="7181" name="Rectangle 28"/>
            <p:cNvSpPr>
              <a:spLocks noChangeArrowheads="1"/>
            </p:cNvSpPr>
            <p:nvPr/>
          </p:nvSpPr>
          <p:spPr bwMode="auto">
            <a:xfrm>
              <a:off x="528" y="2112"/>
              <a:ext cx="1392" cy="624"/>
            </a:xfrm>
            <a:prstGeom prst="rect">
              <a:avLst/>
            </a:prstGeom>
            <a:solidFill>
              <a:schemeClr val="accent2">
                <a:lumMod val="40000"/>
                <a:lumOff val="60000"/>
              </a:schemeClr>
            </a:solidFill>
            <a:ln w="9525">
              <a:solidFill>
                <a:schemeClr val="tx1"/>
              </a:solidFill>
              <a:miter lim="800000"/>
              <a:headEnd/>
              <a:tailEnd/>
            </a:ln>
          </p:spPr>
          <p:txBody>
            <a:bodyPr wrap="none" anchor="ctr"/>
            <a:lstStyle/>
            <a:p>
              <a:pPr algn="ctr"/>
              <a:r>
                <a:rPr lang="en-US" sz="2000" b="1"/>
                <a:t>Readiness</a:t>
              </a:r>
            </a:p>
          </p:txBody>
        </p:sp>
        <p:sp>
          <p:nvSpPr>
            <p:cNvPr id="7182" name="Rectangle 35"/>
            <p:cNvSpPr>
              <a:spLocks noChangeArrowheads="1"/>
            </p:cNvSpPr>
            <p:nvPr/>
          </p:nvSpPr>
          <p:spPr bwMode="auto">
            <a:xfrm>
              <a:off x="3024" y="2160"/>
              <a:ext cx="1776" cy="240"/>
            </a:xfrm>
            <a:prstGeom prst="rect">
              <a:avLst/>
            </a:prstGeom>
            <a:solidFill>
              <a:srgbClr val="FFFF99"/>
            </a:solidFill>
            <a:ln w="9525">
              <a:solidFill>
                <a:schemeClr val="tx1"/>
              </a:solidFill>
              <a:miter lim="800000"/>
              <a:headEnd/>
              <a:tailEnd/>
            </a:ln>
          </p:spPr>
          <p:txBody>
            <a:bodyPr wrap="none" anchor="ctr"/>
            <a:lstStyle/>
            <a:p>
              <a:pPr algn="ctr"/>
              <a:r>
                <a:rPr lang="en-US" sz="1600" dirty="0">
                  <a:solidFill>
                    <a:schemeClr val="tx2"/>
                  </a:solidFill>
                </a:rPr>
                <a:t>Infrastructure &amp; digital content</a:t>
              </a:r>
            </a:p>
          </p:txBody>
        </p:sp>
        <p:sp>
          <p:nvSpPr>
            <p:cNvPr id="7183" name="Rectangle 36"/>
            <p:cNvSpPr>
              <a:spLocks noChangeArrowheads="1"/>
            </p:cNvSpPr>
            <p:nvPr/>
          </p:nvSpPr>
          <p:spPr bwMode="auto">
            <a:xfrm>
              <a:off x="3024" y="2496"/>
              <a:ext cx="1776" cy="240"/>
            </a:xfrm>
            <a:prstGeom prst="rect">
              <a:avLst/>
            </a:prstGeom>
            <a:solidFill>
              <a:srgbClr val="FFFF99"/>
            </a:solidFill>
            <a:ln w="9525">
              <a:solidFill>
                <a:schemeClr val="tx1"/>
              </a:solidFill>
              <a:miter lim="800000"/>
              <a:headEnd/>
              <a:tailEnd/>
            </a:ln>
          </p:spPr>
          <p:txBody>
            <a:bodyPr wrap="none" anchor="ctr"/>
            <a:lstStyle/>
            <a:p>
              <a:pPr algn="ctr"/>
              <a:r>
                <a:rPr lang="en-US" sz="1600" dirty="0">
                  <a:solidFill>
                    <a:schemeClr val="tx2"/>
                  </a:solidFill>
                </a:rPr>
                <a:t>Affordability</a:t>
              </a:r>
            </a:p>
          </p:txBody>
        </p:sp>
        <p:sp>
          <p:nvSpPr>
            <p:cNvPr id="7184" name="Rectangle 37"/>
            <p:cNvSpPr>
              <a:spLocks noChangeArrowheads="1"/>
            </p:cNvSpPr>
            <p:nvPr/>
          </p:nvSpPr>
          <p:spPr bwMode="auto">
            <a:xfrm>
              <a:off x="3024" y="2784"/>
              <a:ext cx="1776" cy="240"/>
            </a:xfrm>
            <a:prstGeom prst="rect">
              <a:avLst/>
            </a:prstGeom>
            <a:solidFill>
              <a:srgbClr val="FFFF99"/>
            </a:solidFill>
            <a:ln w="9525">
              <a:solidFill>
                <a:schemeClr val="tx1"/>
              </a:solidFill>
              <a:miter lim="800000"/>
              <a:headEnd/>
              <a:tailEnd/>
            </a:ln>
          </p:spPr>
          <p:txBody>
            <a:bodyPr wrap="none" anchor="ctr"/>
            <a:lstStyle/>
            <a:p>
              <a:pPr algn="ctr"/>
              <a:r>
                <a:rPr lang="en-US" sz="1600" dirty="0">
                  <a:solidFill>
                    <a:schemeClr val="tx2"/>
                  </a:solidFill>
                </a:rPr>
                <a:t>Skills</a:t>
              </a:r>
            </a:p>
          </p:txBody>
        </p:sp>
      </p:grpSp>
      <p:sp>
        <p:nvSpPr>
          <p:cNvPr id="7175" name="Line 38"/>
          <p:cNvSpPr>
            <a:spLocks noChangeShapeType="1"/>
          </p:cNvSpPr>
          <p:nvPr/>
        </p:nvSpPr>
        <p:spPr bwMode="auto">
          <a:xfrm>
            <a:off x="3733800" y="4381500"/>
            <a:ext cx="13716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4" name="Group 44"/>
          <p:cNvGrpSpPr>
            <a:grpSpLocks/>
          </p:cNvGrpSpPr>
          <p:nvPr/>
        </p:nvGrpSpPr>
        <p:grpSpPr bwMode="auto">
          <a:xfrm>
            <a:off x="1359693" y="3886200"/>
            <a:ext cx="6792913" cy="1524000"/>
            <a:chOff x="528" y="3168"/>
            <a:chExt cx="4279" cy="960"/>
          </a:xfrm>
        </p:grpSpPr>
        <p:sp>
          <p:nvSpPr>
            <p:cNvPr id="7177" name="Rectangle 29"/>
            <p:cNvSpPr>
              <a:spLocks noChangeArrowheads="1"/>
            </p:cNvSpPr>
            <p:nvPr/>
          </p:nvSpPr>
          <p:spPr bwMode="auto">
            <a:xfrm>
              <a:off x="528" y="3168"/>
              <a:ext cx="1392" cy="624"/>
            </a:xfrm>
            <a:prstGeom prst="rect">
              <a:avLst/>
            </a:prstGeom>
            <a:solidFill>
              <a:schemeClr val="accent2">
                <a:lumMod val="40000"/>
                <a:lumOff val="60000"/>
              </a:schemeClr>
            </a:solidFill>
            <a:ln w="9525">
              <a:solidFill>
                <a:schemeClr val="tx1"/>
              </a:solidFill>
              <a:miter lim="800000"/>
              <a:headEnd/>
              <a:tailEnd/>
            </a:ln>
          </p:spPr>
          <p:txBody>
            <a:bodyPr wrap="none" anchor="ctr"/>
            <a:lstStyle/>
            <a:p>
              <a:pPr algn="ctr"/>
              <a:r>
                <a:rPr lang="en-US" sz="2000" b="1"/>
                <a:t>Usage</a:t>
              </a:r>
            </a:p>
          </p:txBody>
        </p:sp>
        <p:sp>
          <p:nvSpPr>
            <p:cNvPr id="7178" name="Rectangle 39"/>
            <p:cNvSpPr>
              <a:spLocks noChangeArrowheads="1"/>
            </p:cNvSpPr>
            <p:nvPr/>
          </p:nvSpPr>
          <p:spPr bwMode="auto">
            <a:xfrm>
              <a:off x="3024" y="3888"/>
              <a:ext cx="1776" cy="240"/>
            </a:xfrm>
            <a:prstGeom prst="rect">
              <a:avLst/>
            </a:prstGeom>
            <a:solidFill>
              <a:srgbClr val="FFCC99"/>
            </a:solidFill>
            <a:ln w="9525">
              <a:solidFill>
                <a:schemeClr val="tx1"/>
              </a:solidFill>
              <a:miter lim="800000"/>
              <a:headEnd/>
              <a:tailEnd/>
            </a:ln>
          </p:spPr>
          <p:txBody>
            <a:bodyPr wrap="none" anchor="ctr"/>
            <a:lstStyle/>
            <a:p>
              <a:pPr algn="ctr"/>
              <a:r>
                <a:rPr lang="en-US" sz="1600" dirty="0">
                  <a:solidFill>
                    <a:schemeClr val="tx2"/>
                  </a:solidFill>
                </a:rPr>
                <a:t>Government</a:t>
              </a:r>
            </a:p>
          </p:txBody>
        </p:sp>
        <p:sp>
          <p:nvSpPr>
            <p:cNvPr id="7179" name="Rectangle 40"/>
            <p:cNvSpPr>
              <a:spLocks noChangeArrowheads="1"/>
            </p:cNvSpPr>
            <p:nvPr/>
          </p:nvSpPr>
          <p:spPr bwMode="auto">
            <a:xfrm>
              <a:off x="3024" y="3552"/>
              <a:ext cx="1776" cy="240"/>
            </a:xfrm>
            <a:prstGeom prst="rect">
              <a:avLst/>
            </a:prstGeom>
            <a:solidFill>
              <a:srgbClr val="FFCC99"/>
            </a:solidFill>
            <a:ln w="9525">
              <a:solidFill>
                <a:schemeClr val="tx1"/>
              </a:solidFill>
              <a:miter lim="800000"/>
              <a:headEnd/>
              <a:tailEnd/>
            </a:ln>
          </p:spPr>
          <p:txBody>
            <a:bodyPr wrap="none" anchor="ctr"/>
            <a:lstStyle/>
            <a:p>
              <a:pPr algn="ctr"/>
              <a:r>
                <a:rPr lang="en-US" sz="1600" dirty="0">
                  <a:solidFill>
                    <a:schemeClr val="tx2"/>
                  </a:solidFill>
                </a:rPr>
                <a:t>Business</a:t>
              </a:r>
            </a:p>
          </p:txBody>
        </p:sp>
        <p:sp>
          <p:nvSpPr>
            <p:cNvPr id="7180" name="Rectangle 41"/>
            <p:cNvSpPr>
              <a:spLocks noChangeArrowheads="1"/>
            </p:cNvSpPr>
            <p:nvPr/>
          </p:nvSpPr>
          <p:spPr bwMode="auto">
            <a:xfrm>
              <a:off x="3031" y="3216"/>
              <a:ext cx="1776" cy="240"/>
            </a:xfrm>
            <a:prstGeom prst="rect">
              <a:avLst/>
            </a:prstGeom>
            <a:solidFill>
              <a:srgbClr val="FFCC99"/>
            </a:solidFill>
            <a:ln w="9525">
              <a:solidFill>
                <a:schemeClr val="tx1"/>
              </a:solidFill>
              <a:miter lim="800000"/>
              <a:headEnd/>
              <a:tailEnd/>
            </a:ln>
          </p:spPr>
          <p:txBody>
            <a:bodyPr wrap="none" anchor="ctr"/>
            <a:lstStyle/>
            <a:p>
              <a:pPr algn="ctr"/>
              <a:r>
                <a:rPr lang="en-US" sz="1600" dirty="0">
                  <a:solidFill>
                    <a:schemeClr val="tx2"/>
                  </a:solidFill>
                </a:rPr>
                <a:t>Individual</a:t>
              </a:r>
            </a:p>
          </p:txBody>
        </p:sp>
      </p:grpSp>
      <p:grpSp>
        <p:nvGrpSpPr>
          <p:cNvPr id="22" name="Group 42"/>
          <p:cNvGrpSpPr>
            <a:grpSpLocks/>
          </p:cNvGrpSpPr>
          <p:nvPr/>
        </p:nvGrpSpPr>
        <p:grpSpPr bwMode="auto">
          <a:xfrm>
            <a:off x="1381918" y="5638800"/>
            <a:ext cx="6770688" cy="990600"/>
            <a:chOff x="528" y="1152"/>
            <a:chExt cx="4265" cy="624"/>
          </a:xfrm>
        </p:grpSpPr>
        <p:sp>
          <p:nvSpPr>
            <p:cNvPr id="23" name="Rectangle 27"/>
            <p:cNvSpPr>
              <a:spLocks noChangeArrowheads="1"/>
            </p:cNvSpPr>
            <p:nvPr/>
          </p:nvSpPr>
          <p:spPr bwMode="auto">
            <a:xfrm>
              <a:off x="528" y="1152"/>
              <a:ext cx="1392" cy="624"/>
            </a:xfrm>
            <a:prstGeom prst="rect">
              <a:avLst/>
            </a:prstGeom>
            <a:solidFill>
              <a:schemeClr val="accent2">
                <a:lumMod val="20000"/>
                <a:lumOff val="80000"/>
              </a:schemeClr>
            </a:solidFill>
            <a:ln w="9525">
              <a:solidFill>
                <a:schemeClr val="tx1"/>
              </a:solidFill>
              <a:miter lim="800000"/>
              <a:headEnd/>
              <a:tailEnd/>
            </a:ln>
          </p:spPr>
          <p:txBody>
            <a:bodyPr wrap="none" anchor="ctr"/>
            <a:lstStyle/>
            <a:p>
              <a:pPr algn="ctr"/>
              <a:r>
                <a:rPr lang="en-US" sz="2000" b="1" dirty="0"/>
                <a:t>Impact</a:t>
              </a:r>
            </a:p>
          </p:txBody>
        </p:sp>
        <p:sp>
          <p:nvSpPr>
            <p:cNvPr id="24" name="Rectangle 32"/>
            <p:cNvSpPr>
              <a:spLocks noChangeArrowheads="1"/>
            </p:cNvSpPr>
            <p:nvPr/>
          </p:nvSpPr>
          <p:spPr bwMode="auto">
            <a:xfrm>
              <a:off x="3017" y="1204"/>
              <a:ext cx="1776" cy="240"/>
            </a:xfrm>
            <a:prstGeom prst="rect">
              <a:avLst/>
            </a:prstGeom>
            <a:solidFill>
              <a:srgbClr val="FF99FF"/>
            </a:solidFill>
            <a:ln w="9525">
              <a:solidFill>
                <a:schemeClr val="tx1"/>
              </a:solidFill>
              <a:miter lim="800000"/>
              <a:headEnd/>
              <a:tailEnd/>
            </a:ln>
          </p:spPr>
          <p:txBody>
            <a:bodyPr wrap="none" anchor="ctr"/>
            <a:lstStyle/>
            <a:p>
              <a:pPr algn="ctr"/>
              <a:r>
                <a:rPr lang="en-US" sz="1600" dirty="0">
                  <a:solidFill>
                    <a:schemeClr val="tx2"/>
                  </a:solidFill>
                </a:rPr>
                <a:t>Economic</a:t>
              </a:r>
            </a:p>
          </p:txBody>
        </p:sp>
        <p:sp>
          <p:nvSpPr>
            <p:cNvPr id="25" name="Rectangle 33"/>
            <p:cNvSpPr>
              <a:spLocks noChangeArrowheads="1"/>
            </p:cNvSpPr>
            <p:nvPr/>
          </p:nvSpPr>
          <p:spPr bwMode="auto">
            <a:xfrm>
              <a:off x="3010" y="1536"/>
              <a:ext cx="1776" cy="240"/>
            </a:xfrm>
            <a:prstGeom prst="rect">
              <a:avLst/>
            </a:prstGeom>
            <a:solidFill>
              <a:srgbClr val="FF99FF"/>
            </a:solidFill>
            <a:ln w="9525">
              <a:solidFill>
                <a:schemeClr val="tx1"/>
              </a:solidFill>
              <a:miter lim="800000"/>
              <a:headEnd/>
              <a:tailEnd/>
            </a:ln>
          </p:spPr>
          <p:txBody>
            <a:bodyPr wrap="none" anchor="ctr"/>
            <a:lstStyle/>
            <a:p>
              <a:pPr algn="ctr"/>
              <a:r>
                <a:rPr lang="en-US" sz="1600" dirty="0">
                  <a:solidFill>
                    <a:schemeClr val="tx2"/>
                  </a:solidFill>
                </a:rPr>
                <a:t>Social Impacts</a:t>
              </a:r>
            </a:p>
          </p:txBody>
        </p:sp>
      </p:grpSp>
      <p:sp>
        <p:nvSpPr>
          <p:cNvPr id="6" name="TextBox 5"/>
          <p:cNvSpPr txBox="1"/>
          <p:nvPr/>
        </p:nvSpPr>
        <p:spPr>
          <a:xfrm>
            <a:off x="152399" y="892272"/>
            <a:ext cx="914401" cy="4801314"/>
          </a:xfrm>
          <a:prstGeom prst="rect">
            <a:avLst/>
          </a:prstGeom>
          <a:noFill/>
        </p:spPr>
        <p:txBody>
          <a:bodyPr vert="horz" wrap="square" rtlCol="0">
            <a:spAutoFit/>
          </a:bodyPr>
          <a:lstStyle/>
          <a:p>
            <a:r>
              <a:rPr lang="en-US" sz="3200" dirty="0"/>
              <a:t>F</a:t>
            </a:r>
          </a:p>
          <a:p>
            <a:r>
              <a:rPr lang="en-US" sz="3200" dirty="0"/>
              <a:t>R</a:t>
            </a:r>
          </a:p>
          <a:p>
            <a:r>
              <a:rPr lang="en-US" sz="3200" dirty="0"/>
              <a:t>A</a:t>
            </a:r>
          </a:p>
          <a:p>
            <a:r>
              <a:rPr lang="en-US" sz="3200" dirty="0"/>
              <a:t>M</a:t>
            </a:r>
          </a:p>
          <a:p>
            <a:r>
              <a:rPr lang="en-US" sz="3200" dirty="0"/>
              <a:t>E</a:t>
            </a:r>
          </a:p>
          <a:p>
            <a:r>
              <a:rPr lang="en-US" sz="3200" dirty="0"/>
              <a:t>W</a:t>
            </a:r>
          </a:p>
          <a:p>
            <a:r>
              <a:rPr lang="en-US" sz="3200" dirty="0"/>
              <a:t>O</a:t>
            </a:r>
          </a:p>
          <a:p>
            <a:r>
              <a:rPr lang="en-US" sz="3200" dirty="0"/>
              <a:t>R</a:t>
            </a:r>
          </a:p>
          <a:p>
            <a:r>
              <a:rPr lang="en-US" sz="3200" dirty="0"/>
              <a:t>K</a:t>
            </a:r>
          </a:p>
          <a:p>
            <a:endParaRPr lang="en-US" dirty="0"/>
          </a:p>
        </p:txBody>
      </p:sp>
    </p:spTree>
    <p:extLst>
      <p:ext uri="{BB962C8B-B14F-4D97-AF65-F5344CB8AC3E}">
        <p14:creationId xmlns:p14="http://schemas.microsoft.com/office/powerpoint/2010/main" val="21173056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0-#ppt_w/2"/>
                                          </p:val>
                                        </p:tav>
                                        <p:tav tm="100000">
                                          <p:val>
                                            <p:strVal val="#ppt_x"/>
                                          </p:val>
                                        </p:tav>
                                      </p:tavLst>
                                    </p:anim>
                                    <p:anim calcmode="lin" valueType="num">
                                      <p:cBhvr additive="base">
                                        <p:cTn id="8" dur="2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6"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2000" fill="hold"/>
                                        <p:tgtEl>
                                          <p:spTgt spid="3"/>
                                        </p:tgtEl>
                                        <p:attrNameLst>
                                          <p:attrName>ppt_x</p:attrName>
                                        </p:attrNameLst>
                                      </p:cBhvr>
                                      <p:tavLst>
                                        <p:tav tm="0">
                                          <p:val>
                                            <p:strVal val="1+#ppt_w/2"/>
                                          </p:val>
                                        </p:tav>
                                        <p:tav tm="100000">
                                          <p:val>
                                            <p:strVal val="#ppt_x"/>
                                          </p:val>
                                        </p:tav>
                                      </p:tavLst>
                                    </p:anim>
                                    <p:anim calcmode="lin" valueType="num">
                                      <p:cBhvr additive="base">
                                        <p:cTn id="14" dur="20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2" fill="hold" nodeType="click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2000" fill="hold"/>
                                        <p:tgtEl>
                                          <p:spTgt spid="22"/>
                                        </p:tgtEl>
                                        <p:attrNameLst>
                                          <p:attrName>ppt_x</p:attrName>
                                        </p:attrNameLst>
                                      </p:cBhvr>
                                      <p:tavLst>
                                        <p:tav tm="0">
                                          <p:val>
                                            <p:strVal val="0-#ppt_w/2"/>
                                          </p:val>
                                        </p:tav>
                                        <p:tav tm="100000">
                                          <p:val>
                                            <p:strVal val="#ppt_x"/>
                                          </p:val>
                                        </p:tav>
                                      </p:tavLst>
                                    </p:anim>
                                    <p:anim calcmode="lin" valueType="num">
                                      <p:cBhvr additive="base">
                                        <p:cTn id="26" dur="20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a:off x="609600" y="2042857"/>
            <a:ext cx="4800600" cy="4419600"/>
          </a:xfrm>
          <a:prstGeom prst="ellipse">
            <a:avLst/>
          </a:prstGeom>
          <a:solidFill>
            <a:srgbClr val="00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457200" y="457200"/>
            <a:ext cx="8229600" cy="1069848"/>
          </a:xfrm>
        </p:spPr>
        <p:txBody>
          <a:bodyPr>
            <a:normAutofit/>
          </a:bodyPr>
          <a:lstStyle/>
          <a:p>
            <a:r>
              <a:rPr lang="en-US" dirty="0"/>
              <a:t>Environment Subindex</a:t>
            </a:r>
          </a:p>
        </p:txBody>
      </p:sp>
      <p:graphicFrame>
        <p:nvGraphicFramePr>
          <p:cNvPr id="5" name="Diagram 4"/>
          <p:cNvGraphicFramePr/>
          <p:nvPr>
            <p:extLst/>
          </p:nvPr>
        </p:nvGraphicFramePr>
        <p:xfrm>
          <a:off x="1181100" y="2438400"/>
          <a:ext cx="3657600" cy="31895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2057400" y="5791200"/>
            <a:ext cx="2133600" cy="369332"/>
          </a:xfrm>
          <a:prstGeom prst="rect">
            <a:avLst/>
          </a:prstGeom>
          <a:noFill/>
        </p:spPr>
        <p:txBody>
          <a:bodyPr wrap="square" rtlCol="0">
            <a:spAutoFit/>
          </a:bodyPr>
          <a:lstStyle/>
          <a:p>
            <a:pPr algn="ctr"/>
            <a:r>
              <a:rPr lang="en-US" dirty="0"/>
              <a:t>Environment</a:t>
            </a:r>
          </a:p>
        </p:txBody>
      </p:sp>
      <p:sp>
        <p:nvSpPr>
          <p:cNvPr id="3" name="TextBox 2"/>
          <p:cNvSpPr txBox="1"/>
          <p:nvPr/>
        </p:nvSpPr>
        <p:spPr>
          <a:xfrm>
            <a:off x="5638800" y="1527048"/>
            <a:ext cx="3276600" cy="2031325"/>
          </a:xfrm>
          <a:prstGeom prst="rect">
            <a:avLst/>
          </a:prstGeom>
          <a:noFill/>
        </p:spPr>
        <p:txBody>
          <a:bodyPr wrap="square" rtlCol="0">
            <a:spAutoFit/>
          </a:bodyPr>
          <a:lstStyle/>
          <a:p>
            <a:r>
              <a:rPr lang="en-US" dirty="0"/>
              <a:t>Assesses the extent to which a country’s market conditions and regulatory framework support entrepreneurship, innovation, and ICT development.</a:t>
            </a:r>
          </a:p>
          <a:p>
            <a:endParaRPr lang="en-US" dirty="0"/>
          </a:p>
        </p:txBody>
      </p:sp>
    </p:spTree>
    <p:extLst>
      <p:ext uri="{BB962C8B-B14F-4D97-AF65-F5344CB8AC3E}">
        <p14:creationId xmlns:p14="http://schemas.microsoft.com/office/powerpoint/2010/main" val="19078445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a:off x="228600" y="2004376"/>
            <a:ext cx="5257800" cy="4419600"/>
          </a:xfrm>
          <a:prstGeom prst="ellipse">
            <a:avLst/>
          </a:prstGeom>
          <a:solidFill>
            <a:srgbClr val="00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76200" y="228600"/>
            <a:ext cx="8229600" cy="1069848"/>
          </a:xfrm>
        </p:spPr>
        <p:txBody>
          <a:bodyPr>
            <a:normAutofit/>
          </a:bodyPr>
          <a:lstStyle/>
          <a:p>
            <a:r>
              <a:rPr lang="en-US" dirty="0"/>
              <a:t>Readiness Subindex</a:t>
            </a:r>
          </a:p>
        </p:txBody>
      </p:sp>
      <p:graphicFrame>
        <p:nvGraphicFramePr>
          <p:cNvPr id="5" name="Diagram 4"/>
          <p:cNvGraphicFramePr/>
          <p:nvPr>
            <p:extLst/>
          </p:nvPr>
        </p:nvGraphicFramePr>
        <p:xfrm>
          <a:off x="876300" y="2209800"/>
          <a:ext cx="3962400" cy="383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1790700" y="5943991"/>
            <a:ext cx="2133600" cy="369332"/>
          </a:xfrm>
          <a:prstGeom prst="rect">
            <a:avLst/>
          </a:prstGeom>
          <a:noFill/>
        </p:spPr>
        <p:txBody>
          <a:bodyPr wrap="square" rtlCol="0">
            <a:spAutoFit/>
          </a:bodyPr>
          <a:lstStyle/>
          <a:p>
            <a:pPr algn="ctr"/>
            <a:r>
              <a:rPr lang="en-US" dirty="0"/>
              <a:t>Environment</a:t>
            </a:r>
          </a:p>
        </p:txBody>
      </p:sp>
      <p:sp>
        <p:nvSpPr>
          <p:cNvPr id="11" name="Text Box 11"/>
          <p:cNvSpPr txBox="1">
            <a:spLocks noChangeArrowheads="1"/>
          </p:cNvSpPr>
          <p:nvPr/>
        </p:nvSpPr>
        <p:spPr bwMode="auto">
          <a:xfrm>
            <a:off x="5486400" y="1219200"/>
            <a:ext cx="34290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ahoma" charset="0"/>
              </a:defRPr>
            </a:lvl1pPr>
            <a:lvl2pPr marL="742950" indent="-285750">
              <a:defRPr>
                <a:solidFill>
                  <a:schemeClr val="tx1"/>
                </a:solidFill>
                <a:latin typeface="Tahoma" charset="0"/>
              </a:defRPr>
            </a:lvl2pPr>
            <a:lvl3pPr marL="1143000" indent="-228600">
              <a:defRPr>
                <a:solidFill>
                  <a:schemeClr val="tx1"/>
                </a:solidFill>
                <a:latin typeface="Tahoma" charset="0"/>
              </a:defRPr>
            </a:lvl3pPr>
            <a:lvl4pPr marL="1600200" indent="-228600">
              <a:defRPr>
                <a:solidFill>
                  <a:schemeClr val="tx1"/>
                </a:solidFill>
                <a:latin typeface="Tahoma" charset="0"/>
              </a:defRPr>
            </a:lvl4pPr>
            <a:lvl5pPr marL="2057400" indent="-22860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a:spcBef>
                <a:spcPct val="50000"/>
              </a:spcBef>
            </a:pPr>
            <a:r>
              <a:rPr lang="en-US" sz="2400" dirty="0"/>
              <a:t>Measures the extent to which a country has in place the infrastructure and other factors supporting the uptake of ICTs.</a:t>
            </a:r>
          </a:p>
          <a:p>
            <a:pPr>
              <a:spcBef>
                <a:spcPct val="50000"/>
              </a:spcBef>
            </a:pPr>
            <a:endParaRPr lang="en-US" sz="2400" dirty="0"/>
          </a:p>
        </p:txBody>
      </p:sp>
    </p:spTree>
    <p:extLst>
      <p:ext uri="{BB962C8B-B14F-4D97-AF65-F5344CB8AC3E}">
        <p14:creationId xmlns:p14="http://schemas.microsoft.com/office/powerpoint/2010/main" val="2672315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a:off x="152400" y="2045732"/>
            <a:ext cx="5486400" cy="4419600"/>
          </a:xfrm>
          <a:prstGeom prst="ellipse">
            <a:avLst/>
          </a:prstGeom>
          <a:solidFill>
            <a:srgbClr val="00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381000" y="381000"/>
            <a:ext cx="8229600" cy="1069848"/>
          </a:xfrm>
        </p:spPr>
        <p:txBody>
          <a:bodyPr>
            <a:normAutofit/>
          </a:bodyPr>
          <a:lstStyle/>
          <a:p>
            <a:r>
              <a:rPr lang="en-US" dirty="0"/>
              <a:t>Usage Subindex</a:t>
            </a:r>
          </a:p>
        </p:txBody>
      </p:sp>
      <p:graphicFrame>
        <p:nvGraphicFramePr>
          <p:cNvPr id="5" name="Diagram 4"/>
          <p:cNvGraphicFramePr/>
          <p:nvPr>
            <p:extLst/>
          </p:nvPr>
        </p:nvGraphicFramePr>
        <p:xfrm>
          <a:off x="914400" y="2056618"/>
          <a:ext cx="3962400" cy="383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1828800" y="5726668"/>
            <a:ext cx="2133600" cy="369332"/>
          </a:xfrm>
          <a:prstGeom prst="rect">
            <a:avLst/>
          </a:prstGeom>
          <a:noFill/>
        </p:spPr>
        <p:txBody>
          <a:bodyPr wrap="square" rtlCol="0">
            <a:spAutoFit/>
          </a:bodyPr>
          <a:lstStyle/>
          <a:p>
            <a:pPr algn="ctr"/>
            <a:r>
              <a:rPr lang="en-US" dirty="0"/>
              <a:t>Environment</a:t>
            </a:r>
          </a:p>
        </p:txBody>
      </p:sp>
      <p:sp>
        <p:nvSpPr>
          <p:cNvPr id="2" name="TextBox 1"/>
          <p:cNvSpPr txBox="1"/>
          <p:nvPr/>
        </p:nvSpPr>
        <p:spPr>
          <a:xfrm>
            <a:off x="5181600" y="1524000"/>
            <a:ext cx="3810000" cy="1477328"/>
          </a:xfrm>
          <a:prstGeom prst="rect">
            <a:avLst/>
          </a:prstGeom>
          <a:noFill/>
        </p:spPr>
        <p:txBody>
          <a:bodyPr wrap="square" rtlCol="0">
            <a:spAutoFit/>
          </a:bodyPr>
          <a:lstStyle/>
          <a:p>
            <a:r>
              <a:rPr lang="en-US" dirty="0"/>
              <a:t>Assesses the extent of ICT adoption by a society’s main stakeholders: Government, businesses, and individuals.</a:t>
            </a:r>
          </a:p>
          <a:p>
            <a:endParaRPr lang="en-US" dirty="0"/>
          </a:p>
        </p:txBody>
      </p:sp>
    </p:spTree>
    <p:extLst>
      <p:ext uri="{BB962C8B-B14F-4D97-AF65-F5344CB8AC3E}">
        <p14:creationId xmlns:p14="http://schemas.microsoft.com/office/powerpoint/2010/main" val="15183877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a:off x="457200" y="1861066"/>
            <a:ext cx="4876800" cy="4419600"/>
          </a:xfrm>
          <a:prstGeom prst="ellipse">
            <a:avLst/>
          </a:prstGeom>
          <a:solidFill>
            <a:srgbClr val="00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457200" y="228600"/>
            <a:ext cx="8229600" cy="1069848"/>
          </a:xfrm>
        </p:spPr>
        <p:txBody>
          <a:bodyPr>
            <a:normAutofit/>
          </a:bodyPr>
          <a:lstStyle/>
          <a:p>
            <a:r>
              <a:rPr lang="en-US" dirty="0"/>
              <a:t>Impact Subindex</a:t>
            </a:r>
          </a:p>
        </p:txBody>
      </p:sp>
      <p:graphicFrame>
        <p:nvGraphicFramePr>
          <p:cNvPr id="5" name="Diagram 4"/>
          <p:cNvGraphicFramePr/>
          <p:nvPr>
            <p:extLst/>
          </p:nvPr>
        </p:nvGraphicFramePr>
        <p:xfrm>
          <a:off x="914400" y="2133600"/>
          <a:ext cx="3962400" cy="353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1981200" y="5781097"/>
            <a:ext cx="2133600" cy="369332"/>
          </a:xfrm>
          <a:prstGeom prst="rect">
            <a:avLst/>
          </a:prstGeom>
          <a:noFill/>
        </p:spPr>
        <p:txBody>
          <a:bodyPr wrap="square" rtlCol="0">
            <a:spAutoFit/>
          </a:bodyPr>
          <a:lstStyle/>
          <a:p>
            <a:pPr algn="ctr"/>
            <a:r>
              <a:rPr lang="en-US" dirty="0"/>
              <a:t>Environment</a:t>
            </a:r>
          </a:p>
        </p:txBody>
      </p:sp>
      <p:sp>
        <p:nvSpPr>
          <p:cNvPr id="2" name="TextBox 1"/>
          <p:cNvSpPr txBox="1"/>
          <p:nvPr/>
        </p:nvSpPr>
        <p:spPr>
          <a:xfrm>
            <a:off x="5334000" y="1298448"/>
            <a:ext cx="3200400" cy="1200329"/>
          </a:xfrm>
          <a:prstGeom prst="rect">
            <a:avLst/>
          </a:prstGeom>
          <a:noFill/>
        </p:spPr>
        <p:txBody>
          <a:bodyPr wrap="square" rtlCol="0">
            <a:spAutoFit/>
          </a:bodyPr>
          <a:lstStyle/>
          <a:p>
            <a:r>
              <a:rPr lang="en-US" dirty="0"/>
              <a:t>Gauges the broad economic and social impacts accruing from ICTs.</a:t>
            </a:r>
          </a:p>
          <a:p>
            <a:endParaRPr lang="en-US" dirty="0"/>
          </a:p>
        </p:txBody>
      </p:sp>
    </p:spTree>
    <p:extLst>
      <p:ext uri="{BB962C8B-B14F-4D97-AF65-F5344CB8AC3E}">
        <p14:creationId xmlns:p14="http://schemas.microsoft.com/office/powerpoint/2010/main" val="304691060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Clarity</Template>
  <TotalTime>55</TotalTime>
  <Words>1720</Words>
  <Application>Microsoft Office PowerPoint</Application>
  <PresentationFormat>On-screen Show (4:3)</PresentationFormat>
  <Paragraphs>288</Paragraphs>
  <Slides>18</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Tahoma</vt:lpstr>
      <vt:lpstr>Times New Roman</vt:lpstr>
      <vt:lpstr>Wingdings</vt:lpstr>
      <vt:lpstr>Clarity</vt:lpstr>
      <vt:lpstr>Final Project:  D</vt:lpstr>
      <vt:lpstr>FINAL PROJECT:  ICT Coordinator</vt:lpstr>
      <vt:lpstr>SWOT Chart</vt:lpstr>
      <vt:lpstr>Build a SWOT Matrix</vt:lpstr>
      <vt:lpstr>PowerPoint Presentation</vt:lpstr>
      <vt:lpstr>Building a More Complex Matrix</vt:lpstr>
      <vt:lpstr>PowerPoint Presentation</vt:lpstr>
      <vt:lpstr>Review SWOT Matrix</vt:lpstr>
      <vt:lpstr>Continued Review</vt:lpstr>
      <vt:lpstr>PowerPoint Presentation</vt:lpstr>
      <vt:lpstr>PowerPoint Presentation</vt:lpstr>
      <vt:lpstr>PowerPoint Presentation</vt:lpstr>
      <vt:lpstr>NRI Pillars</vt:lpstr>
      <vt:lpstr>PowerPoint Presentation</vt:lpstr>
      <vt:lpstr>Environment Subindex</vt:lpstr>
      <vt:lpstr>Readiness Subindex</vt:lpstr>
      <vt:lpstr>Usage Subindex</vt:lpstr>
      <vt:lpstr>Impact Subindex</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S.W.O.T Analysis</dc:title>
  <dc:creator>Lee</dc:creator>
  <cp:lastModifiedBy>Lee Whiteman</cp:lastModifiedBy>
  <cp:revision>17</cp:revision>
  <dcterms:created xsi:type="dcterms:W3CDTF">2013-02-02T19:00:11Z</dcterms:created>
  <dcterms:modified xsi:type="dcterms:W3CDTF">2017-11-12T18:43:18Z</dcterms:modified>
</cp:coreProperties>
</file>